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Bold" charset="1" panose="00000800000000000000"/>
      <p:regular r:id="rId21"/>
    </p:embeddedFont>
    <p:embeddedFont>
      <p:font typeface="Montserrat" charset="1" panose="00000500000000000000"/>
      <p:regular r:id="rId22"/>
    </p:embeddedFont>
    <p:embeddedFont>
      <p:font typeface="Montserrat Italics" charset="1" panose="00000500000000000000"/>
      <p:regular r:id="rId23"/>
    </p:embeddedFont>
    <p:embeddedFont>
      <p:font typeface="Proxima Nova" charset="1" panose="02000506030000020004"/>
      <p:regular r:id="rId24"/>
    </p:embeddedFont>
    <p:embeddedFont>
      <p:font typeface="Proxima Nova Italics" charset="1" panose="0200050603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98664" y="6402890"/>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027492"/>
            <a:ext cx="6008658" cy="8259508"/>
            <a:chOff x="0" y="0"/>
            <a:chExt cx="930898" cy="1279614"/>
          </a:xfrm>
        </p:grpSpPr>
        <p:sp>
          <p:nvSpPr>
            <p:cNvPr name="Freeform 4" id="4"/>
            <p:cNvSpPr/>
            <p:nvPr/>
          </p:nvSpPr>
          <p:spPr>
            <a:xfrm flipH="false" flipV="false" rot="0">
              <a:off x="0" y="0"/>
              <a:ext cx="930898" cy="1279614"/>
            </a:xfrm>
            <a:custGeom>
              <a:avLst/>
              <a:gdLst/>
              <a:ahLst/>
              <a:cxnLst/>
              <a:rect r="r" b="b" t="t" l="l"/>
              <a:pathLst>
                <a:path h="1279614" w="930898">
                  <a:moveTo>
                    <a:pt x="0" y="0"/>
                  </a:moveTo>
                  <a:lnTo>
                    <a:pt x="930898" y="0"/>
                  </a:lnTo>
                  <a:lnTo>
                    <a:pt x="930898" y="1279614"/>
                  </a:lnTo>
                  <a:lnTo>
                    <a:pt x="0" y="1279614"/>
                  </a:lnTo>
                  <a:close/>
                </a:path>
              </a:pathLst>
            </a:custGeom>
            <a:blipFill>
              <a:blip r:embed="rId4"/>
              <a:stretch>
                <a:fillRect l="-1547" t="0" r="-1547" b="0"/>
              </a:stretch>
            </a:blipFill>
          </p:spPr>
        </p:sp>
      </p:grpSp>
      <p:grpSp>
        <p:nvGrpSpPr>
          <p:cNvPr name="Group 5" id="5"/>
          <p:cNvGrpSpPr/>
          <p:nvPr/>
        </p:nvGrpSpPr>
        <p:grpSpPr>
          <a:xfrm rot="0">
            <a:off x="7605066" y="2027492"/>
            <a:ext cx="10205287" cy="2187741"/>
            <a:chOff x="0" y="0"/>
            <a:chExt cx="2246825" cy="481659"/>
          </a:xfrm>
        </p:grpSpPr>
        <p:sp>
          <p:nvSpPr>
            <p:cNvPr name="Freeform 6" id="6"/>
            <p:cNvSpPr/>
            <p:nvPr/>
          </p:nvSpPr>
          <p:spPr>
            <a:xfrm flipH="false" flipV="false" rot="0">
              <a:off x="0" y="0"/>
              <a:ext cx="2246825" cy="481659"/>
            </a:xfrm>
            <a:custGeom>
              <a:avLst/>
              <a:gdLst/>
              <a:ahLst/>
              <a:cxnLst/>
              <a:rect r="r" b="b" t="t" l="l"/>
              <a:pathLst>
                <a:path h="481659" w="2246825">
                  <a:moveTo>
                    <a:pt x="0" y="0"/>
                  </a:moveTo>
                  <a:lnTo>
                    <a:pt x="2246825" y="0"/>
                  </a:lnTo>
                  <a:lnTo>
                    <a:pt x="2246825" y="481659"/>
                  </a:lnTo>
                  <a:lnTo>
                    <a:pt x="0" y="481659"/>
                  </a:lnTo>
                  <a:close/>
                </a:path>
              </a:pathLst>
            </a:custGeom>
            <a:solidFill>
              <a:srgbClr val="000000">
                <a:alpha val="0"/>
              </a:srgbClr>
            </a:solidFill>
            <a:ln w="19050" cap="sq">
              <a:solidFill>
                <a:srgbClr val="000000"/>
              </a:solidFill>
              <a:prstDash val="dash"/>
              <a:miter/>
            </a:ln>
          </p:spPr>
        </p:sp>
        <p:sp>
          <p:nvSpPr>
            <p:cNvPr name="TextBox 7" id="7"/>
            <p:cNvSpPr txBox="true"/>
            <p:nvPr/>
          </p:nvSpPr>
          <p:spPr>
            <a:xfrm>
              <a:off x="0" y="-38100"/>
              <a:ext cx="2246825" cy="519759"/>
            </a:xfrm>
            <a:prstGeom prst="rect">
              <a:avLst/>
            </a:prstGeom>
          </p:spPr>
          <p:txBody>
            <a:bodyPr anchor="ctr" rtlCol="false" tIns="60771" lIns="60771" bIns="60771" rIns="60771"/>
            <a:lstStyle/>
            <a:p>
              <a:pPr algn="ctr">
                <a:lnSpc>
                  <a:spcPts val="2659"/>
                </a:lnSpc>
                <a:spcBef>
                  <a:spcPct val="0"/>
                </a:spcBef>
              </a:pPr>
            </a:p>
          </p:txBody>
        </p:sp>
      </p:grpSp>
      <p:sp>
        <p:nvSpPr>
          <p:cNvPr name="Freeform 8" id="8"/>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3194949" y="5537229"/>
            <a:ext cx="3451328" cy="620017"/>
            <a:chOff x="0" y="0"/>
            <a:chExt cx="759854" cy="136505"/>
          </a:xfrm>
        </p:grpSpPr>
        <p:sp>
          <p:nvSpPr>
            <p:cNvPr name="Freeform 10" id="10"/>
            <p:cNvSpPr/>
            <p:nvPr/>
          </p:nvSpPr>
          <p:spPr>
            <a:xfrm flipH="false" flipV="false" rot="0">
              <a:off x="0" y="0"/>
              <a:ext cx="759854" cy="136505"/>
            </a:xfrm>
            <a:custGeom>
              <a:avLst/>
              <a:gdLst/>
              <a:ahLst/>
              <a:cxnLst/>
              <a:rect r="r" b="b" t="t" l="l"/>
              <a:pathLst>
                <a:path h="136505" w="759854">
                  <a:moveTo>
                    <a:pt x="0" y="0"/>
                  </a:moveTo>
                  <a:lnTo>
                    <a:pt x="759854" y="0"/>
                  </a:lnTo>
                  <a:lnTo>
                    <a:pt x="759854" y="136505"/>
                  </a:lnTo>
                  <a:lnTo>
                    <a:pt x="0" y="136505"/>
                  </a:lnTo>
                  <a:close/>
                </a:path>
              </a:pathLst>
            </a:custGeom>
            <a:solidFill>
              <a:srgbClr val="C7ED2E"/>
            </a:solidFill>
          </p:spPr>
        </p:sp>
        <p:sp>
          <p:nvSpPr>
            <p:cNvPr name="TextBox 11" id="11"/>
            <p:cNvSpPr txBox="true"/>
            <p:nvPr/>
          </p:nvSpPr>
          <p:spPr>
            <a:xfrm>
              <a:off x="0" y="-38100"/>
              <a:ext cx="759854" cy="174605"/>
            </a:xfrm>
            <a:prstGeom prst="rect">
              <a:avLst/>
            </a:prstGeom>
          </p:spPr>
          <p:txBody>
            <a:bodyPr anchor="ctr" rtlCol="false" tIns="60771" lIns="60771" bIns="60771" rIns="60771"/>
            <a:lstStyle/>
            <a:p>
              <a:pPr algn="ctr">
                <a:lnSpc>
                  <a:spcPts val="2659"/>
                </a:lnSpc>
                <a:spcBef>
                  <a:spcPct val="0"/>
                </a:spcBef>
              </a:pPr>
            </a:p>
          </p:txBody>
        </p:sp>
      </p:grpSp>
      <p:grpSp>
        <p:nvGrpSpPr>
          <p:cNvPr name="Group 12" id="12"/>
          <p:cNvGrpSpPr/>
          <p:nvPr/>
        </p:nvGrpSpPr>
        <p:grpSpPr>
          <a:xfrm rot="0">
            <a:off x="8307482" y="7137177"/>
            <a:ext cx="3903521" cy="625794"/>
            <a:chOff x="0" y="0"/>
            <a:chExt cx="1060676" cy="170043"/>
          </a:xfrm>
        </p:grpSpPr>
        <p:sp>
          <p:nvSpPr>
            <p:cNvPr name="Freeform 13" id="13"/>
            <p:cNvSpPr/>
            <p:nvPr/>
          </p:nvSpPr>
          <p:spPr>
            <a:xfrm flipH="false" flipV="false" rot="0">
              <a:off x="0" y="0"/>
              <a:ext cx="1060676" cy="170043"/>
            </a:xfrm>
            <a:custGeom>
              <a:avLst/>
              <a:gdLst/>
              <a:ahLst/>
              <a:cxnLst/>
              <a:rect r="r" b="b" t="t" l="l"/>
              <a:pathLst>
                <a:path h="170043" w="1060676">
                  <a:moveTo>
                    <a:pt x="0" y="0"/>
                  </a:moveTo>
                  <a:lnTo>
                    <a:pt x="1060676" y="0"/>
                  </a:lnTo>
                  <a:lnTo>
                    <a:pt x="1060676" y="170043"/>
                  </a:lnTo>
                  <a:lnTo>
                    <a:pt x="0" y="170043"/>
                  </a:lnTo>
                  <a:close/>
                </a:path>
              </a:pathLst>
            </a:custGeom>
            <a:solidFill>
              <a:srgbClr val="000000"/>
            </a:solidFill>
          </p:spPr>
        </p:sp>
        <p:sp>
          <p:nvSpPr>
            <p:cNvPr name="TextBox 14" id="14"/>
            <p:cNvSpPr txBox="true"/>
            <p:nvPr/>
          </p:nvSpPr>
          <p:spPr>
            <a:xfrm>
              <a:off x="0" y="-38100"/>
              <a:ext cx="1060676" cy="208143"/>
            </a:xfrm>
            <a:prstGeom prst="rect">
              <a:avLst/>
            </a:prstGeom>
          </p:spPr>
          <p:txBody>
            <a:bodyPr anchor="ctr" rtlCol="false" tIns="60771" lIns="60771" bIns="60771" rIns="60771"/>
            <a:lstStyle/>
            <a:p>
              <a:pPr algn="ctr">
                <a:lnSpc>
                  <a:spcPts val="2659"/>
                </a:lnSpc>
                <a:spcBef>
                  <a:spcPct val="0"/>
                </a:spcBef>
              </a:pPr>
            </a:p>
          </p:txBody>
        </p:sp>
      </p:grpSp>
      <p:grpSp>
        <p:nvGrpSpPr>
          <p:cNvPr name="Group 15" id="15"/>
          <p:cNvGrpSpPr/>
          <p:nvPr/>
        </p:nvGrpSpPr>
        <p:grpSpPr>
          <a:xfrm rot="0">
            <a:off x="8307482" y="8293431"/>
            <a:ext cx="4887467" cy="326082"/>
            <a:chOff x="0" y="0"/>
            <a:chExt cx="1328036" cy="88604"/>
          </a:xfrm>
        </p:grpSpPr>
        <p:sp>
          <p:nvSpPr>
            <p:cNvPr name="Freeform 16" id="16"/>
            <p:cNvSpPr/>
            <p:nvPr/>
          </p:nvSpPr>
          <p:spPr>
            <a:xfrm flipH="false" flipV="false" rot="0">
              <a:off x="0" y="0"/>
              <a:ext cx="1328036" cy="88604"/>
            </a:xfrm>
            <a:custGeom>
              <a:avLst/>
              <a:gdLst/>
              <a:ahLst/>
              <a:cxnLst/>
              <a:rect r="r" b="b" t="t" l="l"/>
              <a:pathLst>
                <a:path h="88604" w="1328036">
                  <a:moveTo>
                    <a:pt x="0" y="0"/>
                  </a:moveTo>
                  <a:lnTo>
                    <a:pt x="1328036" y="0"/>
                  </a:lnTo>
                  <a:lnTo>
                    <a:pt x="1328036" y="88604"/>
                  </a:lnTo>
                  <a:lnTo>
                    <a:pt x="0" y="88604"/>
                  </a:lnTo>
                  <a:close/>
                </a:path>
              </a:pathLst>
            </a:custGeom>
            <a:solidFill>
              <a:srgbClr val="C7ED2E"/>
            </a:solidFill>
          </p:spPr>
        </p:sp>
        <p:sp>
          <p:nvSpPr>
            <p:cNvPr name="TextBox 17" id="17"/>
            <p:cNvSpPr txBox="true"/>
            <p:nvPr/>
          </p:nvSpPr>
          <p:spPr>
            <a:xfrm>
              <a:off x="0" y="-38100"/>
              <a:ext cx="1328036" cy="126704"/>
            </a:xfrm>
            <a:prstGeom prst="rect">
              <a:avLst/>
            </a:prstGeom>
          </p:spPr>
          <p:txBody>
            <a:bodyPr anchor="ctr" rtlCol="false" tIns="60771" lIns="60771" bIns="60771" rIns="60771"/>
            <a:lstStyle/>
            <a:p>
              <a:pPr algn="ctr">
                <a:lnSpc>
                  <a:spcPts val="2659"/>
                </a:lnSpc>
                <a:spcBef>
                  <a:spcPct val="0"/>
                </a:spcBef>
              </a:pPr>
            </a:p>
          </p:txBody>
        </p:sp>
      </p:grpSp>
      <p:sp>
        <p:nvSpPr>
          <p:cNvPr name="Freeform 18" id="18"/>
          <p:cNvSpPr/>
          <p:nvPr/>
        </p:nvSpPr>
        <p:spPr>
          <a:xfrm flipH="false" flipV="false" rot="0">
            <a:off x="16233925" y="8899419"/>
            <a:ext cx="1025375" cy="717763"/>
          </a:xfrm>
          <a:custGeom>
            <a:avLst/>
            <a:gdLst/>
            <a:ahLst/>
            <a:cxnLst/>
            <a:rect r="r" b="b" t="t" l="l"/>
            <a:pathLst>
              <a:path h="717763" w="1025375">
                <a:moveTo>
                  <a:pt x="0" y="0"/>
                </a:moveTo>
                <a:lnTo>
                  <a:pt x="1025375" y="0"/>
                </a:lnTo>
                <a:lnTo>
                  <a:pt x="1025375" y="717762"/>
                </a:lnTo>
                <a:lnTo>
                  <a:pt x="0" y="717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9" id="19"/>
          <p:cNvSpPr/>
          <p:nvPr/>
        </p:nvSpPr>
        <p:spPr>
          <a:xfrm>
            <a:off x="8156118" y="9258300"/>
            <a:ext cx="7698735" cy="0"/>
          </a:xfrm>
          <a:prstGeom prst="line">
            <a:avLst/>
          </a:prstGeom>
          <a:ln cap="flat" w="19050">
            <a:solidFill>
              <a:srgbClr val="000000"/>
            </a:solidFill>
            <a:prstDash val="solid"/>
            <a:headEnd type="none" len="sm" w="sm"/>
            <a:tailEnd type="none" len="sm" w="sm"/>
          </a:ln>
        </p:spPr>
      </p:sp>
      <p:sp>
        <p:nvSpPr>
          <p:cNvPr name="TextBox 20" id="20"/>
          <p:cNvSpPr txBox="true"/>
          <p:nvPr/>
        </p:nvSpPr>
        <p:spPr>
          <a:xfrm rot="0">
            <a:off x="7980295" y="2027492"/>
            <a:ext cx="9454828" cy="2181217"/>
          </a:xfrm>
          <a:prstGeom prst="rect">
            <a:avLst/>
          </a:prstGeom>
        </p:spPr>
        <p:txBody>
          <a:bodyPr anchor="t" rtlCol="false" tIns="0" lIns="0" bIns="0" rIns="0">
            <a:spAutoFit/>
          </a:bodyPr>
          <a:lstStyle/>
          <a:p>
            <a:pPr algn="ctr">
              <a:lnSpc>
                <a:spcPts val="17226"/>
              </a:lnSpc>
            </a:pPr>
            <a:r>
              <a:rPr lang="en-US" sz="14355" b="true">
                <a:solidFill>
                  <a:srgbClr val="000000"/>
                </a:solidFill>
                <a:latin typeface="Montserrat Bold"/>
                <a:ea typeface="Montserrat Bold"/>
                <a:cs typeface="Montserrat Bold"/>
                <a:sym typeface="Montserrat Bold"/>
              </a:rPr>
              <a:t>Financial</a:t>
            </a:r>
          </a:p>
        </p:txBody>
      </p:sp>
      <p:sp>
        <p:nvSpPr>
          <p:cNvPr name="TextBox 21" id="21"/>
          <p:cNvSpPr txBox="true"/>
          <p:nvPr/>
        </p:nvSpPr>
        <p:spPr>
          <a:xfrm rot="0">
            <a:off x="8399288" y="4215233"/>
            <a:ext cx="7623430" cy="2187657"/>
          </a:xfrm>
          <a:prstGeom prst="rect">
            <a:avLst/>
          </a:prstGeom>
        </p:spPr>
        <p:txBody>
          <a:bodyPr anchor="t" rtlCol="false" tIns="0" lIns="0" bIns="0" rIns="0">
            <a:spAutoFit/>
          </a:bodyPr>
          <a:lstStyle/>
          <a:p>
            <a:pPr algn="l">
              <a:lnSpc>
                <a:spcPts val="17226"/>
              </a:lnSpc>
            </a:pPr>
            <a:r>
              <a:rPr lang="en-US" sz="14355" b="true">
                <a:solidFill>
                  <a:srgbClr val="000000"/>
                </a:solidFill>
                <a:latin typeface="Montserrat Bold"/>
                <a:ea typeface="Montserrat Bold"/>
                <a:cs typeface="Montserrat Bold"/>
                <a:sym typeface="Montserrat Bold"/>
              </a:rPr>
              <a:t>Report</a:t>
            </a:r>
          </a:p>
        </p:txBody>
      </p:sp>
      <p:sp>
        <p:nvSpPr>
          <p:cNvPr name="TextBox 22" id="22"/>
          <p:cNvSpPr txBox="true"/>
          <p:nvPr/>
        </p:nvSpPr>
        <p:spPr>
          <a:xfrm rot="0">
            <a:off x="8425377" y="7206970"/>
            <a:ext cx="3666325" cy="457074"/>
          </a:xfrm>
          <a:prstGeom prst="rect">
            <a:avLst/>
          </a:prstGeom>
        </p:spPr>
        <p:txBody>
          <a:bodyPr anchor="t" rtlCol="false" tIns="0" lIns="0" bIns="0" rIns="0">
            <a:spAutoFit/>
          </a:bodyPr>
          <a:lstStyle/>
          <a:p>
            <a:pPr algn="ctr">
              <a:lnSpc>
                <a:spcPts val="3600"/>
              </a:lnSpc>
            </a:pPr>
            <a:r>
              <a:rPr lang="en-US" sz="3000">
                <a:solidFill>
                  <a:srgbClr val="FFFFFF"/>
                </a:solidFill>
                <a:latin typeface="Montserrat"/>
                <a:ea typeface="Montserrat"/>
                <a:cs typeface="Montserrat"/>
                <a:sym typeface="Montserrat"/>
              </a:rPr>
              <a:t>Presentation by </a:t>
            </a:r>
          </a:p>
        </p:txBody>
      </p:sp>
      <p:sp>
        <p:nvSpPr>
          <p:cNvPr name="TextBox 23" id="23"/>
          <p:cNvSpPr txBox="true"/>
          <p:nvPr/>
        </p:nvSpPr>
        <p:spPr>
          <a:xfrm rot="0">
            <a:off x="8691189" y="7906688"/>
            <a:ext cx="4636670" cy="607870"/>
          </a:xfrm>
          <a:prstGeom prst="rect">
            <a:avLst/>
          </a:prstGeom>
        </p:spPr>
        <p:txBody>
          <a:bodyPr anchor="t" rtlCol="false" tIns="0" lIns="0" bIns="0" rIns="0">
            <a:spAutoFit/>
          </a:bodyPr>
          <a:lstStyle/>
          <a:p>
            <a:pPr algn="l">
              <a:lnSpc>
                <a:spcPts val="4861"/>
              </a:lnSpc>
            </a:pPr>
            <a:r>
              <a:rPr lang="en-US" sz="4051" b="true">
                <a:solidFill>
                  <a:srgbClr val="000000"/>
                </a:solidFill>
                <a:latin typeface="Montserrat Bold"/>
                <a:ea typeface="Montserrat Bold"/>
                <a:cs typeface="Montserrat Bold"/>
                <a:sym typeface="Montserrat Bold"/>
              </a:rPr>
              <a:t>Rimberio Team</a:t>
            </a:r>
          </a:p>
        </p:txBody>
      </p:sp>
      <p:sp>
        <p:nvSpPr>
          <p:cNvPr name="TextBox 24" id="24"/>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550" y="722696"/>
            <a:ext cx="2740647" cy="466733"/>
            <a:chOff x="0" y="0"/>
            <a:chExt cx="603389" cy="102757"/>
          </a:xfrm>
        </p:grpSpPr>
        <p:sp>
          <p:nvSpPr>
            <p:cNvPr name="Freeform 3" id="3"/>
            <p:cNvSpPr/>
            <p:nvPr/>
          </p:nvSpPr>
          <p:spPr>
            <a:xfrm flipH="false" flipV="false" rot="0">
              <a:off x="0" y="0"/>
              <a:ext cx="603389" cy="102757"/>
            </a:xfrm>
            <a:custGeom>
              <a:avLst/>
              <a:gdLst/>
              <a:ahLst/>
              <a:cxnLst/>
              <a:rect r="r" b="b" t="t" l="l"/>
              <a:pathLst>
                <a:path h="102757" w="603389">
                  <a:moveTo>
                    <a:pt x="0" y="0"/>
                  </a:moveTo>
                  <a:lnTo>
                    <a:pt x="603389" y="0"/>
                  </a:lnTo>
                  <a:lnTo>
                    <a:pt x="603389" y="102757"/>
                  </a:lnTo>
                  <a:lnTo>
                    <a:pt x="0" y="102757"/>
                  </a:lnTo>
                  <a:close/>
                </a:path>
              </a:pathLst>
            </a:custGeom>
            <a:solidFill>
              <a:srgbClr val="C7ED2E"/>
            </a:solidFill>
          </p:spPr>
        </p:sp>
        <p:sp>
          <p:nvSpPr>
            <p:cNvPr name="TextBox 4" id="4"/>
            <p:cNvSpPr txBox="true"/>
            <p:nvPr/>
          </p:nvSpPr>
          <p:spPr>
            <a:xfrm>
              <a:off x="0" y="-38100"/>
              <a:ext cx="603389" cy="140857"/>
            </a:xfrm>
            <a:prstGeom prst="rect">
              <a:avLst/>
            </a:prstGeom>
          </p:spPr>
          <p:txBody>
            <a:bodyPr anchor="ctr" rtlCol="false" tIns="60771" lIns="60771" bIns="60771" rIns="60771"/>
            <a:lstStyle/>
            <a:p>
              <a:pPr algn="ctr">
                <a:lnSpc>
                  <a:spcPts val="2659"/>
                </a:lnSpc>
                <a:spcBef>
                  <a:spcPct val="0"/>
                </a:spcBef>
              </a:pPr>
            </a:p>
          </p:txBody>
        </p:sp>
      </p:grpSp>
      <p:sp>
        <p:nvSpPr>
          <p:cNvPr name="AutoShape 5" id="5"/>
          <p:cNvSpPr/>
          <p:nvPr/>
        </p:nvSpPr>
        <p:spPr>
          <a:xfrm>
            <a:off x="4815524" y="2090745"/>
            <a:ext cx="3524783" cy="0"/>
          </a:xfrm>
          <a:prstGeom prst="line">
            <a:avLst/>
          </a:prstGeom>
          <a:ln cap="flat" w="57150">
            <a:solidFill>
              <a:srgbClr val="C7ED2E"/>
            </a:solidFill>
            <a:prstDash val="solid"/>
            <a:headEnd type="none" len="sm" w="sm"/>
            <a:tailEnd type="none" len="sm" w="sm"/>
          </a:ln>
        </p:spPr>
      </p:sp>
      <p:pic>
        <p:nvPicPr>
          <p:cNvPr name="Picture 6" id="6"/>
          <p:cNvPicPr>
            <a:picLocks noChangeAspect="true"/>
          </p:cNvPicPr>
          <p:nvPr/>
        </p:nvPicPr>
        <p:blipFill>
          <a:blip r:embed="rId2"/>
          <a:stretch>
            <a:fillRect/>
          </a:stretch>
        </p:blipFill>
        <p:spPr>
          <a:xfrm rot="0">
            <a:off x="302436" y="2378138"/>
            <a:ext cx="11108080" cy="4281197"/>
          </a:xfrm>
          <a:prstGeom prst="rect">
            <a:avLst/>
          </a:prstGeom>
        </p:spPr>
      </p:pic>
      <p:grpSp>
        <p:nvGrpSpPr>
          <p:cNvPr name="Group 7" id="7"/>
          <p:cNvGrpSpPr/>
          <p:nvPr/>
        </p:nvGrpSpPr>
        <p:grpSpPr>
          <a:xfrm rot="0">
            <a:off x="1232767" y="2602974"/>
            <a:ext cx="398818" cy="306193"/>
            <a:chOff x="0" y="0"/>
            <a:chExt cx="87805" cy="67412"/>
          </a:xfrm>
        </p:grpSpPr>
        <p:sp>
          <p:nvSpPr>
            <p:cNvPr name="Freeform 8" id="8"/>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C7ED2E"/>
            </a:solidFill>
          </p:spPr>
        </p:sp>
        <p:sp>
          <p:nvSpPr>
            <p:cNvPr name="TextBox 9" id="9"/>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0" id="10"/>
          <p:cNvSpPr txBox="true"/>
          <p:nvPr/>
        </p:nvSpPr>
        <p:spPr>
          <a:xfrm rot="0">
            <a:off x="1746663" y="2579858"/>
            <a:ext cx="8742836"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Annual Revenue Trend Chart</a:t>
            </a:r>
          </a:p>
        </p:txBody>
      </p:sp>
      <p:pic>
        <p:nvPicPr>
          <p:cNvPr name="Picture 11" id="11"/>
          <p:cNvPicPr>
            <a:picLocks noChangeAspect="true"/>
          </p:cNvPicPr>
          <p:nvPr/>
        </p:nvPicPr>
        <p:blipFill>
          <a:blip r:embed="rId3"/>
          <a:stretch>
            <a:fillRect/>
          </a:stretch>
        </p:blipFill>
        <p:spPr>
          <a:xfrm rot="0">
            <a:off x="307094" y="5885399"/>
            <a:ext cx="11108080" cy="4282464"/>
          </a:xfrm>
          <a:prstGeom prst="rect">
            <a:avLst/>
          </a:prstGeom>
        </p:spPr>
      </p:pic>
      <p:grpSp>
        <p:nvGrpSpPr>
          <p:cNvPr name="Group 12" id="12"/>
          <p:cNvGrpSpPr/>
          <p:nvPr/>
        </p:nvGrpSpPr>
        <p:grpSpPr>
          <a:xfrm rot="0">
            <a:off x="1232767" y="6109202"/>
            <a:ext cx="398818" cy="306193"/>
            <a:chOff x="0" y="0"/>
            <a:chExt cx="87805" cy="67412"/>
          </a:xfrm>
        </p:grpSpPr>
        <p:sp>
          <p:nvSpPr>
            <p:cNvPr name="Freeform 13" id="13"/>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000000"/>
            </a:solidFill>
          </p:spPr>
        </p:sp>
        <p:sp>
          <p:nvSpPr>
            <p:cNvPr name="TextBox 14" id="14"/>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5" id="15"/>
          <p:cNvSpPr txBox="true"/>
          <p:nvPr/>
        </p:nvSpPr>
        <p:spPr>
          <a:xfrm rot="0">
            <a:off x="1746663" y="6086086"/>
            <a:ext cx="8742836"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Annual Expenditure Trend Chart</a:t>
            </a:r>
          </a:p>
        </p:txBody>
      </p:sp>
      <p:pic>
        <p:nvPicPr>
          <p:cNvPr name="Picture 16" id="16"/>
          <p:cNvPicPr>
            <a:picLocks noChangeAspect="true"/>
          </p:cNvPicPr>
          <p:nvPr/>
        </p:nvPicPr>
        <p:blipFill>
          <a:blip r:embed="rId4"/>
          <a:stretch>
            <a:fillRect/>
          </a:stretch>
        </p:blipFill>
        <p:spPr>
          <a:xfrm rot="0">
            <a:off x="10986902" y="2756896"/>
            <a:ext cx="6448042" cy="3514102"/>
          </a:xfrm>
          <a:prstGeom prst="rect">
            <a:avLst/>
          </a:prstGeom>
        </p:spPr>
      </p:pic>
      <p:sp>
        <p:nvSpPr>
          <p:cNvPr name="TextBox 17" id="17"/>
          <p:cNvSpPr txBox="true"/>
          <p:nvPr/>
        </p:nvSpPr>
        <p:spPr>
          <a:xfrm rot="0">
            <a:off x="12037358" y="2579858"/>
            <a:ext cx="4860250"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Total Annual Data</a:t>
            </a:r>
          </a:p>
        </p:txBody>
      </p:sp>
      <p:grpSp>
        <p:nvGrpSpPr>
          <p:cNvPr name="Group 18" id="18"/>
          <p:cNvGrpSpPr/>
          <p:nvPr/>
        </p:nvGrpSpPr>
        <p:grpSpPr>
          <a:xfrm rot="0">
            <a:off x="11524239" y="6448036"/>
            <a:ext cx="1707965" cy="306193"/>
            <a:chOff x="0" y="0"/>
            <a:chExt cx="376030" cy="67412"/>
          </a:xfrm>
        </p:grpSpPr>
        <p:sp>
          <p:nvSpPr>
            <p:cNvPr name="Freeform 19" id="19"/>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0" id="20"/>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1" id="21"/>
          <p:cNvSpPr txBox="true"/>
          <p:nvPr/>
        </p:nvSpPr>
        <p:spPr>
          <a:xfrm rot="0">
            <a:off x="11636553" y="6535215"/>
            <a:ext cx="3822697"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Important Notes</a:t>
            </a:r>
          </a:p>
        </p:txBody>
      </p:sp>
      <p:sp>
        <p:nvSpPr>
          <p:cNvPr name="TextBox 22" id="22"/>
          <p:cNvSpPr txBox="true"/>
          <p:nvPr/>
        </p:nvSpPr>
        <p:spPr>
          <a:xfrm rot="0">
            <a:off x="11636553" y="7125765"/>
            <a:ext cx="5622747" cy="174942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a:t>
            </a:r>
          </a:p>
        </p:txBody>
      </p:sp>
      <p:grpSp>
        <p:nvGrpSpPr>
          <p:cNvPr name="Group 23" id="23"/>
          <p:cNvGrpSpPr/>
          <p:nvPr/>
        </p:nvGrpSpPr>
        <p:grpSpPr>
          <a:xfrm rot="0">
            <a:off x="11524239" y="2602974"/>
            <a:ext cx="398818" cy="306193"/>
            <a:chOff x="0" y="0"/>
            <a:chExt cx="87805" cy="67412"/>
          </a:xfrm>
        </p:grpSpPr>
        <p:sp>
          <p:nvSpPr>
            <p:cNvPr name="Freeform 24" id="24"/>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C7ED2E"/>
            </a:solidFill>
          </p:spPr>
        </p:sp>
        <p:sp>
          <p:nvSpPr>
            <p:cNvPr name="TextBox 25" id="25"/>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grpSp>
        <p:nvGrpSpPr>
          <p:cNvPr name="Group 26" id="26"/>
          <p:cNvGrpSpPr/>
          <p:nvPr/>
        </p:nvGrpSpPr>
        <p:grpSpPr>
          <a:xfrm rot="0">
            <a:off x="4732471" y="685634"/>
            <a:ext cx="3778309" cy="1138411"/>
            <a:chOff x="0" y="0"/>
            <a:chExt cx="831843" cy="250636"/>
          </a:xfrm>
        </p:grpSpPr>
        <p:sp>
          <p:nvSpPr>
            <p:cNvPr name="Freeform 27" id="27"/>
            <p:cNvSpPr/>
            <p:nvPr/>
          </p:nvSpPr>
          <p:spPr>
            <a:xfrm flipH="false" flipV="false" rot="0">
              <a:off x="0" y="0"/>
              <a:ext cx="831843" cy="250636"/>
            </a:xfrm>
            <a:custGeom>
              <a:avLst/>
              <a:gdLst/>
              <a:ahLst/>
              <a:cxnLst/>
              <a:rect r="r" b="b" t="t" l="l"/>
              <a:pathLst>
                <a:path h="250636" w="831843">
                  <a:moveTo>
                    <a:pt x="0" y="0"/>
                  </a:moveTo>
                  <a:lnTo>
                    <a:pt x="831843" y="0"/>
                  </a:lnTo>
                  <a:lnTo>
                    <a:pt x="831843" y="250636"/>
                  </a:lnTo>
                  <a:lnTo>
                    <a:pt x="0" y="250636"/>
                  </a:lnTo>
                  <a:close/>
                </a:path>
              </a:pathLst>
            </a:custGeom>
            <a:solidFill>
              <a:srgbClr val="000000">
                <a:alpha val="0"/>
              </a:srgbClr>
            </a:solidFill>
            <a:ln w="19050" cap="sq">
              <a:solidFill>
                <a:srgbClr val="000000"/>
              </a:solidFill>
              <a:prstDash val="dash"/>
              <a:miter/>
            </a:ln>
          </p:spPr>
        </p:sp>
        <p:sp>
          <p:nvSpPr>
            <p:cNvPr name="TextBox 28" id="28"/>
            <p:cNvSpPr txBox="true"/>
            <p:nvPr/>
          </p:nvSpPr>
          <p:spPr>
            <a:xfrm>
              <a:off x="0" y="-38100"/>
              <a:ext cx="831843" cy="288736"/>
            </a:xfrm>
            <a:prstGeom prst="rect">
              <a:avLst/>
            </a:prstGeom>
          </p:spPr>
          <p:txBody>
            <a:bodyPr anchor="ctr" rtlCol="false" tIns="60771" lIns="60771" bIns="60771" rIns="60771"/>
            <a:lstStyle/>
            <a:p>
              <a:pPr algn="ctr">
                <a:lnSpc>
                  <a:spcPts val="2659"/>
                </a:lnSpc>
                <a:spcBef>
                  <a:spcPct val="0"/>
                </a:spcBef>
              </a:pPr>
            </a:p>
          </p:txBody>
        </p:sp>
      </p:grpSp>
      <p:sp>
        <p:nvSpPr>
          <p:cNvPr name="TextBox 29" id="29"/>
          <p:cNvSpPr txBox="true"/>
          <p:nvPr/>
        </p:nvSpPr>
        <p:spPr>
          <a:xfrm rot="0">
            <a:off x="1141013" y="760962"/>
            <a:ext cx="7471348" cy="914400"/>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Revenue Analysis</a:t>
            </a:r>
          </a:p>
        </p:txBody>
      </p:sp>
      <p:sp>
        <p:nvSpPr>
          <p:cNvPr name="Freeform 30" id="30"/>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32" id="32"/>
          <p:cNvSpPr/>
          <p:nvPr/>
        </p:nvSpPr>
        <p:spPr>
          <a:xfrm flipH="false" flipV="false" rot="0">
            <a:off x="17489511" y="6711363"/>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685634"/>
            <a:ext cx="3020470" cy="620017"/>
            <a:chOff x="0" y="0"/>
            <a:chExt cx="664995" cy="136505"/>
          </a:xfrm>
        </p:grpSpPr>
        <p:sp>
          <p:nvSpPr>
            <p:cNvPr name="Freeform 3" id="3"/>
            <p:cNvSpPr/>
            <p:nvPr/>
          </p:nvSpPr>
          <p:spPr>
            <a:xfrm flipH="false" flipV="false" rot="0">
              <a:off x="0" y="0"/>
              <a:ext cx="664995" cy="136505"/>
            </a:xfrm>
            <a:custGeom>
              <a:avLst/>
              <a:gdLst/>
              <a:ahLst/>
              <a:cxnLst/>
              <a:rect r="r" b="b" t="t" l="l"/>
              <a:pathLst>
                <a:path h="136505" w="664995">
                  <a:moveTo>
                    <a:pt x="0" y="0"/>
                  </a:moveTo>
                  <a:lnTo>
                    <a:pt x="664995" y="0"/>
                  </a:lnTo>
                  <a:lnTo>
                    <a:pt x="664995" y="136505"/>
                  </a:lnTo>
                  <a:lnTo>
                    <a:pt x="0" y="136505"/>
                  </a:lnTo>
                  <a:close/>
                </a:path>
              </a:pathLst>
            </a:custGeom>
            <a:solidFill>
              <a:srgbClr val="C7ED2E"/>
            </a:solidFill>
          </p:spPr>
        </p:sp>
        <p:sp>
          <p:nvSpPr>
            <p:cNvPr name="TextBox 4" id="4"/>
            <p:cNvSpPr txBox="true"/>
            <p:nvPr/>
          </p:nvSpPr>
          <p:spPr>
            <a:xfrm>
              <a:off x="0" y="-38100"/>
              <a:ext cx="664995" cy="174605"/>
            </a:xfrm>
            <a:prstGeom prst="rect">
              <a:avLst/>
            </a:prstGeom>
          </p:spPr>
          <p:txBody>
            <a:bodyPr anchor="ctr" rtlCol="false" tIns="60771" lIns="60771" bIns="60771" rIns="60771"/>
            <a:lstStyle/>
            <a:p>
              <a:pPr algn="ctr">
                <a:lnSpc>
                  <a:spcPts val="2659"/>
                </a:lnSpc>
                <a:spcBef>
                  <a:spcPct val="0"/>
                </a:spcBef>
              </a:pPr>
            </a:p>
          </p:txBody>
        </p:sp>
      </p:grpSp>
      <p:sp>
        <p:nvSpPr>
          <p:cNvPr name="AutoShape 5" id="5"/>
          <p:cNvSpPr/>
          <p:nvPr/>
        </p:nvSpPr>
        <p:spPr>
          <a:xfrm>
            <a:off x="5928964" y="2081134"/>
            <a:ext cx="3215036" cy="0"/>
          </a:xfrm>
          <a:prstGeom prst="line">
            <a:avLst/>
          </a:prstGeom>
          <a:ln cap="flat" w="57150">
            <a:solidFill>
              <a:srgbClr val="C7ED2E"/>
            </a:solidFill>
            <a:prstDash val="solid"/>
            <a:headEnd type="none" len="sm" w="sm"/>
            <a:tailEnd type="none" len="sm" w="sm"/>
          </a:ln>
        </p:spPr>
      </p:sp>
      <p:pic>
        <p:nvPicPr>
          <p:cNvPr name="Picture 6" id="6"/>
          <p:cNvPicPr>
            <a:picLocks noChangeAspect="true"/>
          </p:cNvPicPr>
          <p:nvPr/>
        </p:nvPicPr>
        <p:blipFill>
          <a:blip r:embed="rId2"/>
          <a:stretch>
            <a:fillRect/>
          </a:stretch>
        </p:blipFill>
        <p:spPr>
          <a:xfrm rot="0">
            <a:off x="175037" y="1846965"/>
            <a:ext cx="9784324" cy="4616713"/>
          </a:xfrm>
          <a:prstGeom prst="rect">
            <a:avLst/>
          </a:prstGeom>
        </p:spPr>
      </p:pic>
      <p:graphicFrame>
        <p:nvGraphicFramePr>
          <p:cNvPr name="Table 7" id="7"/>
          <p:cNvGraphicFramePr>
            <a:graphicFrameLocks noGrp="true"/>
          </p:cNvGraphicFramePr>
          <p:nvPr/>
        </p:nvGraphicFramePr>
        <p:xfrm>
          <a:off x="9944100" y="3328111"/>
          <a:ext cx="7296150" cy="2335335"/>
        </p:xfrm>
        <a:graphic>
          <a:graphicData uri="http://schemas.openxmlformats.org/drawingml/2006/table">
            <a:tbl>
              <a:tblPr/>
              <a:tblGrid>
                <a:gridCol w="1459230"/>
                <a:gridCol w="1459230"/>
                <a:gridCol w="1459230"/>
                <a:gridCol w="1459230"/>
                <a:gridCol w="1459230"/>
              </a:tblGrid>
              <a:tr h="818008">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Year</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C7ED2E"/>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2020</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C7ED2E"/>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2021</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C7ED2E"/>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2022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C7ED2E"/>
                    </a:solidFill>
                  </a:tcPr>
                </a:tc>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2023</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C7ED2E"/>
                    </a:solidFill>
                  </a:tcPr>
                </a:tc>
              </a:tr>
              <a:tr h="1517327">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Net Profit Ratio</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21.4</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30.5</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42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54.2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r>
            </a:tbl>
          </a:graphicData>
        </a:graphic>
      </p:graphicFrame>
      <p:sp>
        <p:nvSpPr>
          <p:cNvPr name="TextBox 8" id="8"/>
          <p:cNvSpPr txBox="true"/>
          <p:nvPr/>
        </p:nvSpPr>
        <p:spPr>
          <a:xfrm rot="0">
            <a:off x="1141013" y="806999"/>
            <a:ext cx="7883950"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Profitability Ratios</a:t>
            </a:r>
          </a:p>
        </p:txBody>
      </p:sp>
      <p:sp>
        <p:nvSpPr>
          <p:cNvPr name="TextBox 9" id="9"/>
          <p:cNvSpPr txBox="true"/>
          <p:nvPr/>
        </p:nvSpPr>
        <p:spPr>
          <a:xfrm rot="0">
            <a:off x="11162050" y="2871875"/>
            <a:ext cx="4860250" cy="266614"/>
          </a:xfrm>
          <a:prstGeom prst="rect">
            <a:avLst/>
          </a:prstGeom>
        </p:spPr>
        <p:txBody>
          <a:bodyPr anchor="t" rtlCol="false" tIns="0" lIns="0" bIns="0" rIns="0">
            <a:spAutoFit/>
          </a:bodyPr>
          <a:lstStyle/>
          <a:p>
            <a:pPr algn="ctr">
              <a:lnSpc>
                <a:spcPts val="2160"/>
              </a:lnSpc>
            </a:pPr>
            <a:r>
              <a:rPr lang="en-US" sz="1800" i="true">
                <a:solidFill>
                  <a:srgbClr val="000000"/>
                </a:solidFill>
                <a:latin typeface="Proxima Nova Italics"/>
                <a:ea typeface="Proxima Nova Italics"/>
                <a:cs typeface="Proxima Nova Italics"/>
                <a:sym typeface="Proxima Nova Italics"/>
              </a:rPr>
              <a:t>Net profit after tax/Net sales</a:t>
            </a:r>
          </a:p>
        </p:txBody>
      </p:sp>
      <p:sp>
        <p:nvSpPr>
          <p:cNvPr name="TextBox 10" id="10"/>
          <p:cNvSpPr txBox="true"/>
          <p:nvPr/>
        </p:nvSpPr>
        <p:spPr>
          <a:xfrm rot="0">
            <a:off x="11162050" y="2405150"/>
            <a:ext cx="4860250" cy="361950"/>
          </a:xfrm>
          <a:prstGeom prst="rect">
            <a:avLst/>
          </a:prstGeom>
        </p:spPr>
        <p:txBody>
          <a:bodyPr anchor="t" rtlCol="false" tIns="0" lIns="0" bIns="0" rIns="0">
            <a:spAutoFit/>
          </a:bodyPr>
          <a:lstStyle/>
          <a:p>
            <a:pPr algn="ctr">
              <a:lnSpc>
                <a:spcPts val="2999"/>
              </a:lnSpc>
            </a:pPr>
            <a:r>
              <a:rPr lang="en-US" sz="2499" b="true">
                <a:solidFill>
                  <a:srgbClr val="000000"/>
                </a:solidFill>
                <a:latin typeface="Montserrat Bold"/>
                <a:ea typeface="Montserrat Bold"/>
                <a:cs typeface="Montserrat Bold"/>
                <a:sym typeface="Montserrat Bold"/>
              </a:rPr>
              <a:t>Net Profit Ratio</a:t>
            </a:r>
          </a:p>
        </p:txBody>
      </p:sp>
      <p:pic>
        <p:nvPicPr>
          <p:cNvPr name="Picture 11" id="11"/>
          <p:cNvPicPr>
            <a:picLocks noChangeAspect="true"/>
          </p:cNvPicPr>
          <p:nvPr/>
        </p:nvPicPr>
        <p:blipFill>
          <a:blip r:embed="rId3"/>
          <a:stretch>
            <a:fillRect/>
          </a:stretch>
        </p:blipFill>
        <p:spPr>
          <a:xfrm rot="0">
            <a:off x="175037" y="5507748"/>
            <a:ext cx="9784324" cy="4565913"/>
          </a:xfrm>
          <a:prstGeom prst="rect">
            <a:avLst/>
          </a:prstGeom>
        </p:spPr>
      </p:pic>
      <p:graphicFrame>
        <p:nvGraphicFramePr>
          <p:cNvPr name="Table 12" id="12"/>
          <p:cNvGraphicFramePr>
            <a:graphicFrameLocks noGrp="true"/>
          </p:cNvGraphicFramePr>
          <p:nvPr/>
        </p:nvGraphicFramePr>
        <p:xfrm>
          <a:off x="9944100" y="6988894"/>
          <a:ext cx="7296150" cy="2335335"/>
        </p:xfrm>
        <a:graphic>
          <a:graphicData uri="http://schemas.openxmlformats.org/drawingml/2006/table">
            <a:tbl>
              <a:tblPr/>
              <a:tblGrid>
                <a:gridCol w="1459230"/>
                <a:gridCol w="1459230"/>
                <a:gridCol w="1459230"/>
                <a:gridCol w="1459230"/>
                <a:gridCol w="1459230"/>
              </a:tblGrid>
              <a:tr h="818008">
                <a:tc>
                  <a:txBody>
                    <a:bodyPr anchor="t" rtlCol="false"/>
                    <a:lstStyle/>
                    <a:p>
                      <a:pPr algn="ctr">
                        <a:lnSpc>
                          <a:spcPts val="2799"/>
                        </a:lnSpc>
                        <a:defRPr/>
                      </a:pPr>
                      <a:r>
                        <a:rPr lang="en-US" sz="1999" b="true">
                          <a:solidFill>
                            <a:srgbClr val="FFFFFF"/>
                          </a:solidFill>
                          <a:latin typeface="Montserrat Bold"/>
                          <a:ea typeface="Montserrat Bold"/>
                          <a:cs typeface="Montserrat Bold"/>
                          <a:sym typeface="Montserrat Bold"/>
                        </a:rPr>
                        <a:t>Year</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000000"/>
                    </a:solidFill>
                  </a:tcPr>
                </a:tc>
                <a:tc>
                  <a:txBody>
                    <a:bodyPr anchor="t" rtlCol="false"/>
                    <a:lstStyle/>
                    <a:p>
                      <a:pPr algn="ctr">
                        <a:lnSpc>
                          <a:spcPts val="2799"/>
                        </a:lnSpc>
                        <a:defRPr/>
                      </a:pPr>
                      <a:r>
                        <a:rPr lang="en-US" sz="1999" b="true">
                          <a:solidFill>
                            <a:srgbClr val="FFFFFF"/>
                          </a:solidFill>
                          <a:latin typeface="Montserrat Bold"/>
                          <a:ea typeface="Montserrat Bold"/>
                          <a:cs typeface="Montserrat Bold"/>
                          <a:sym typeface="Montserrat Bold"/>
                        </a:rPr>
                        <a:t>2020</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000000"/>
                    </a:solidFill>
                  </a:tcPr>
                </a:tc>
                <a:tc>
                  <a:txBody>
                    <a:bodyPr anchor="t" rtlCol="false"/>
                    <a:lstStyle/>
                    <a:p>
                      <a:pPr algn="ctr">
                        <a:lnSpc>
                          <a:spcPts val="2799"/>
                        </a:lnSpc>
                        <a:defRPr/>
                      </a:pPr>
                      <a:r>
                        <a:rPr lang="en-US" sz="1999" b="true">
                          <a:solidFill>
                            <a:srgbClr val="FFFFFF"/>
                          </a:solidFill>
                          <a:latin typeface="Montserrat Bold"/>
                          <a:ea typeface="Montserrat Bold"/>
                          <a:cs typeface="Montserrat Bold"/>
                          <a:sym typeface="Montserrat Bold"/>
                        </a:rPr>
                        <a:t>2021</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000000"/>
                    </a:solidFill>
                  </a:tcPr>
                </a:tc>
                <a:tc>
                  <a:txBody>
                    <a:bodyPr anchor="t" rtlCol="false"/>
                    <a:lstStyle/>
                    <a:p>
                      <a:pPr algn="ctr">
                        <a:lnSpc>
                          <a:spcPts val="2799"/>
                        </a:lnSpc>
                        <a:defRPr/>
                      </a:pPr>
                      <a:r>
                        <a:rPr lang="en-US" sz="1999" b="true">
                          <a:solidFill>
                            <a:srgbClr val="FFFFFF"/>
                          </a:solidFill>
                          <a:latin typeface="Montserrat Bold"/>
                          <a:ea typeface="Montserrat Bold"/>
                          <a:cs typeface="Montserrat Bold"/>
                          <a:sym typeface="Montserrat Bold"/>
                        </a:rPr>
                        <a:t>2022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000000"/>
                    </a:solidFill>
                  </a:tcPr>
                </a:tc>
                <a:tc>
                  <a:txBody>
                    <a:bodyPr anchor="t" rtlCol="false"/>
                    <a:lstStyle/>
                    <a:p>
                      <a:pPr algn="ctr">
                        <a:lnSpc>
                          <a:spcPts val="2799"/>
                        </a:lnSpc>
                        <a:defRPr/>
                      </a:pPr>
                      <a:r>
                        <a:rPr lang="en-US" sz="1999" b="true">
                          <a:solidFill>
                            <a:srgbClr val="FFFFFF"/>
                          </a:solidFill>
                          <a:latin typeface="Montserrat Bold"/>
                          <a:ea typeface="Montserrat Bold"/>
                          <a:cs typeface="Montserrat Bold"/>
                          <a:sym typeface="Montserrat Bold"/>
                        </a:rPr>
                        <a:t>2023</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solidFill>
                      <a:srgbClr val="000000"/>
                    </a:solidFill>
                  </a:tcPr>
                </a:tc>
              </a:tr>
              <a:tr h="1517327">
                <a:tc>
                  <a:txBody>
                    <a:bodyPr anchor="t" rtlCol="false"/>
                    <a:lstStyle/>
                    <a:p>
                      <a:pPr algn="ctr">
                        <a:lnSpc>
                          <a:spcPts val="2799"/>
                        </a:lnSpc>
                        <a:defRPr/>
                      </a:pPr>
                      <a:r>
                        <a:rPr lang="en-US" sz="1999" b="true">
                          <a:solidFill>
                            <a:srgbClr val="000000"/>
                          </a:solidFill>
                          <a:latin typeface="Montserrat Bold"/>
                          <a:ea typeface="Montserrat Bold"/>
                          <a:cs typeface="Montserrat Bold"/>
                          <a:sym typeface="Montserrat Bold"/>
                        </a:rPr>
                        <a:t>Net Profit Ratio</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21.4</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30.5</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42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Montserrat"/>
                          <a:ea typeface="Montserrat"/>
                          <a:cs typeface="Montserrat"/>
                          <a:sym typeface="Montserrat"/>
                        </a:rPr>
                        <a:t>54.2</a:t>
                      </a:r>
                      <a:endParaRPr lang="en-US" sz="1100"/>
                    </a:p>
                  </a:txBody>
                  <a:tcPr marL="190500" marR="190500" marT="190500" marB="190500" anchor="ctr">
                    <a:lnL cmpd="sng" algn="ctr" cap="flat" w="19050">
                      <a:solidFill>
                        <a:srgbClr val="E8E8E8"/>
                      </a:solidFill>
                      <a:prstDash val="solid"/>
                      <a:round/>
                      <a:headEnd type="none" w="med" len="med"/>
                      <a:tailEnd type="none" w="med" len="med"/>
                    </a:lnL>
                    <a:lnR cmpd="sng" algn="ctr" cap="flat" w="19050">
                      <a:solidFill>
                        <a:srgbClr val="E8E8E8"/>
                      </a:solidFill>
                      <a:prstDash val="solid"/>
                      <a:round/>
                      <a:headEnd type="none" w="med" len="med"/>
                      <a:tailEnd type="none" w="med" len="med"/>
                    </a:lnR>
                    <a:lnT cmpd="sng" algn="ctr" cap="flat" w="19050">
                      <a:solidFill>
                        <a:srgbClr val="E8E8E8"/>
                      </a:solidFill>
                      <a:prstDash val="solid"/>
                      <a:round/>
                      <a:headEnd type="none" w="med" len="med"/>
                      <a:tailEnd type="none" w="med" len="med"/>
                    </a:lnT>
                    <a:lnB cmpd="sng" algn="ctr" cap="flat" w="19050">
                      <a:solidFill>
                        <a:srgbClr val="E8E8E8"/>
                      </a:solidFill>
                      <a:prstDash val="solid"/>
                      <a:round/>
                      <a:headEnd type="none" w="med" len="med"/>
                      <a:tailEnd type="none" w="med" len="med"/>
                    </a:lnB>
                  </a:tcPr>
                </a:tc>
              </a:tr>
            </a:tbl>
          </a:graphicData>
        </a:graphic>
      </p:graphicFrame>
      <p:sp>
        <p:nvSpPr>
          <p:cNvPr name="TextBox 13" id="13"/>
          <p:cNvSpPr txBox="true"/>
          <p:nvPr/>
        </p:nvSpPr>
        <p:spPr>
          <a:xfrm rot="0">
            <a:off x="11162050" y="6532658"/>
            <a:ext cx="4860250" cy="266614"/>
          </a:xfrm>
          <a:prstGeom prst="rect">
            <a:avLst/>
          </a:prstGeom>
        </p:spPr>
        <p:txBody>
          <a:bodyPr anchor="t" rtlCol="false" tIns="0" lIns="0" bIns="0" rIns="0">
            <a:spAutoFit/>
          </a:bodyPr>
          <a:lstStyle/>
          <a:p>
            <a:pPr algn="ctr">
              <a:lnSpc>
                <a:spcPts val="2160"/>
              </a:lnSpc>
            </a:pPr>
            <a:r>
              <a:rPr lang="en-US" sz="1800" i="true">
                <a:solidFill>
                  <a:srgbClr val="000000"/>
                </a:solidFill>
                <a:latin typeface="Proxima Nova Italics"/>
                <a:ea typeface="Proxima Nova Italics"/>
                <a:cs typeface="Proxima Nova Italics"/>
                <a:sym typeface="Proxima Nova Italics"/>
              </a:rPr>
              <a:t>Gross Profit After Tax/Net Sales</a:t>
            </a:r>
          </a:p>
        </p:txBody>
      </p:sp>
      <p:sp>
        <p:nvSpPr>
          <p:cNvPr name="TextBox 14" id="14"/>
          <p:cNvSpPr txBox="true"/>
          <p:nvPr/>
        </p:nvSpPr>
        <p:spPr>
          <a:xfrm rot="0">
            <a:off x="11162050" y="6065933"/>
            <a:ext cx="4860250" cy="361950"/>
          </a:xfrm>
          <a:prstGeom prst="rect">
            <a:avLst/>
          </a:prstGeom>
        </p:spPr>
        <p:txBody>
          <a:bodyPr anchor="t" rtlCol="false" tIns="0" lIns="0" bIns="0" rIns="0">
            <a:spAutoFit/>
          </a:bodyPr>
          <a:lstStyle/>
          <a:p>
            <a:pPr algn="ctr">
              <a:lnSpc>
                <a:spcPts val="2999"/>
              </a:lnSpc>
            </a:pPr>
            <a:r>
              <a:rPr lang="en-US" sz="2499" b="true">
                <a:solidFill>
                  <a:srgbClr val="000000"/>
                </a:solidFill>
                <a:latin typeface="Montserrat Bold"/>
                <a:ea typeface="Montserrat Bold"/>
                <a:cs typeface="Montserrat Bold"/>
                <a:sym typeface="Montserrat Bold"/>
              </a:rPr>
              <a:t>Gross Profit Ratio</a:t>
            </a:r>
          </a:p>
        </p:txBody>
      </p:sp>
      <p:grpSp>
        <p:nvGrpSpPr>
          <p:cNvPr name="Group 15" id="15"/>
          <p:cNvGrpSpPr/>
          <p:nvPr/>
        </p:nvGrpSpPr>
        <p:grpSpPr>
          <a:xfrm rot="0">
            <a:off x="5928964" y="694994"/>
            <a:ext cx="3215036" cy="1138411"/>
            <a:chOff x="0" y="0"/>
            <a:chExt cx="707831" cy="250636"/>
          </a:xfrm>
        </p:grpSpPr>
        <p:sp>
          <p:nvSpPr>
            <p:cNvPr name="Freeform 16" id="16"/>
            <p:cNvSpPr/>
            <p:nvPr/>
          </p:nvSpPr>
          <p:spPr>
            <a:xfrm flipH="false" flipV="false" rot="0">
              <a:off x="0" y="0"/>
              <a:ext cx="707831" cy="250636"/>
            </a:xfrm>
            <a:custGeom>
              <a:avLst/>
              <a:gdLst/>
              <a:ahLst/>
              <a:cxnLst/>
              <a:rect r="r" b="b" t="t" l="l"/>
              <a:pathLst>
                <a:path h="250636" w="707831">
                  <a:moveTo>
                    <a:pt x="0" y="0"/>
                  </a:moveTo>
                  <a:lnTo>
                    <a:pt x="707831" y="0"/>
                  </a:lnTo>
                  <a:lnTo>
                    <a:pt x="707831" y="250636"/>
                  </a:lnTo>
                  <a:lnTo>
                    <a:pt x="0" y="250636"/>
                  </a:lnTo>
                  <a:close/>
                </a:path>
              </a:pathLst>
            </a:custGeom>
            <a:solidFill>
              <a:srgbClr val="000000">
                <a:alpha val="0"/>
              </a:srgbClr>
            </a:solidFill>
            <a:ln w="19050" cap="sq">
              <a:solidFill>
                <a:srgbClr val="000000"/>
              </a:solidFill>
              <a:prstDash val="dash"/>
              <a:miter/>
            </a:ln>
          </p:spPr>
        </p:sp>
        <p:sp>
          <p:nvSpPr>
            <p:cNvPr name="TextBox 17" id="17"/>
            <p:cNvSpPr txBox="true"/>
            <p:nvPr/>
          </p:nvSpPr>
          <p:spPr>
            <a:xfrm>
              <a:off x="0" y="-38100"/>
              <a:ext cx="707831" cy="288736"/>
            </a:xfrm>
            <a:prstGeom prst="rect">
              <a:avLst/>
            </a:prstGeom>
          </p:spPr>
          <p:txBody>
            <a:bodyPr anchor="ctr" rtlCol="false" tIns="60771" lIns="60771" bIns="60771" rIns="60771"/>
            <a:lstStyle/>
            <a:p>
              <a:pPr algn="ctr">
                <a:lnSpc>
                  <a:spcPts val="2659"/>
                </a:lnSpc>
                <a:spcBef>
                  <a:spcPct val="0"/>
                </a:spcBef>
              </a:pPr>
            </a:p>
          </p:txBody>
        </p:sp>
      </p:grpSp>
      <p:sp>
        <p:nvSpPr>
          <p:cNvPr name="Freeform 18" id="18"/>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20" id="20"/>
          <p:cNvSpPr/>
          <p:nvPr/>
        </p:nvSpPr>
        <p:spPr>
          <a:xfrm flipH="false" flipV="false" rot="0">
            <a:off x="14691490" y="9714754"/>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48977" y="5592765"/>
            <a:ext cx="2156423" cy="620017"/>
            <a:chOff x="0" y="0"/>
            <a:chExt cx="474764" cy="136505"/>
          </a:xfrm>
        </p:grpSpPr>
        <p:sp>
          <p:nvSpPr>
            <p:cNvPr name="Freeform 3" id="3"/>
            <p:cNvSpPr/>
            <p:nvPr/>
          </p:nvSpPr>
          <p:spPr>
            <a:xfrm flipH="false" flipV="false" rot="0">
              <a:off x="0" y="0"/>
              <a:ext cx="474764" cy="136505"/>
            </a:xfrm>
            <a:custGeom>
              <a:avLst/>
              <a:gdLst/>
              <a:ahLst/>
              <a:cxnLst/>
              <a:rect r="r" b="b" t="t" l="l"/>
              <a:pathLst>
                <a:path h="136505" w="474764">
                  <a:moveTo>
                    <a:pt x="0" y="0"/>
                  </a:moveTo>
                  <a:lnTo>
                    <a:pt x="474764" y="0"/>
                  </a:lnTo>
                  <a:lnTo>
                    <a:pt x="474764" y="136505"/>
                  </a:lnTo>
                  <a:lnTo>
                    <a:pt x="0" y="136505"/>
                  </a:lnTo>
                  <a:close/>
                </a:path>
              </a:pathLst>
            </a:custGeom>
            <a:solidFill>
              <a:srgbClr val="C7ED2E"/>
            </a:solidFill>
          </p:spPr>
        </p:sp>
        <p:sp>
          <p:nvSpPr>
            <p:cNvPr name="TextBox 4" id="4"/>
            <p:cNvSpPr txBox="true"/>
            <p:nvPr/>
          </p:nvSpPr>
          <p:spPr>
            <a:xfrm>
              <a:off x="0" y="-38100"/>
              <a:ext cx="474764" cy="174605"/>
            </a:xfrm>
            <a:prstGeom prst="rect">
              <a:avLst/>
            </a:prstGeom>
          </p:spPr>
          <p:txBody>
            <a:bodyPr anchor="ctr" rtlCol="false" tIns="60771" lIns="60771" bIns="60771" rIns="60771"/>
            <a:lstStyle/>
            <a:p>
              <a:pPr algn="ctr">
                <a:lnSpc>
                  <a:spcPts val="2659"/>
                </a:lnSpc>
                <a:spcBef>
                  <a:spcPct val="0"/>
                </a:spcBef>
              </a:pPr>
            </a:p>
          </p:txBody>
        </p:sp>
      </p:grpSp>
      <p:sp>
        <p:nvSpPr>
          <p:cNvPr name="TextBox 5" id="5"/>
          <p:cNvSpPr txBox="true"/>
          <p:nvPr/>
        </p:nvSpPr>
        <p:spPr>
          <a:xfrm rot="0">
            <a:off x="1212688" y="5222704"/>
            <a:ext cx="6027904"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Our Next Step</a:t>
            </a:r>
          </a:p>
        </p:txBody>
      </p:sp>
      <p:grpSp>
        <p:nvGrpSpPr>
          <p:cNvPr name="Group 6" id="6"/>
          <p:cNvGrpSpPr/>
          <p:nvPr/>
        </p:nvGrpSpPr>
        <p:grpSpPr>
          <a:xfrm rot="0">
            <a:off x="1028700" y="1383598"/>
            <a:ext cx="8115300" cy="3302702"/>
            <a:chOff x="0" y="0"/>
            <a:chExt cx="1359670" cy="553348"/>
          </a:xfrm>
        </p:grpSpPr>
        <p:sp>
          <p:nvSpPr>
            <p:cNvPr name="Freeform 7" id="7"/>
            <p:cNvSpPr/>
            <p:nvPr/>
          </p:nvSpPr>
          <p:spPr>
            <a:xfrm flipH="false" flipV="false" rot="0">
              <a:off x="0" y="0"/>
              <a:ext cx="1359670" cy="553348"/>
            </a:xfrm>
            <a:custGeom>
              <a:avLst/>
              <a:gdLst/>
              <a:ahLst/>
              <a:cxnLst/>
              <a:rect r="r" b="b" t="t" l="l"/>
              <a:pathLst>
                <a:path h="553348" w="1359670">
                  <a:moveTo>
                    <a:pt x="0" y="0"/>
                  </a:moveTo>
                  <a:lnTo>
                    <a:pt x="1359670" y="0"/>
                  </a:lnTo>
                  <a:lnTo>
                    <a:pt x="1359670" y="553348"/>
                  </a:lnTo>
                  <a:lnTo>
                    <a:pt x="0" y="553348"/>
                  </a:lnTo>
                  <a:close/>
                </a:path>
              </a:pathLst>
            </a:custGeom>
            <a:blipFill>
              <a:blip r:embed="rId2"/>
              <a:stretch>
                <a:fillRect l="0" t="-62834" r="0" b="-976"/>
              </a:stretch>
            </a:blipFill>
          </p:spPr>
        </p:sp>
      </p:grpSp>
      <p:grpSp>
        <p:nvGrpSpPr>
          <p:cNvPr name="Group 8" id="8"/>
          <p:cNvGrpSpPr/>
          <p:nvPr/>
        </p:nvGrpSpPr>
        <p:grpSpPr>
          <a:xfrm rot="0">
            <a:off x="9543893" y="1434749"/>
            <a:ext cx="3657757" cy="3302702"/>
            <a:chOff x="0" y="0"/>
            <a:chExt cx="612835" cy="553348"/>
          </a:xfrm>
        </p:grpSpPr>
        <p:sp>
          <p:nvSpPr>
            <p:cNvPr name="Freeform 9" id="9"/>
            <p:cNvSpPr/>
            <p:nvPr/>
          </p:nvSpPr>
          <p:spPr>
            <a:xfrm flipH="false" flipV="false" rot="0">
              <a:off x="0" y="0"/>
              <a:ext cx="612835" cy="553348"/>
            </a:xfrm>
            <a:custGeom>
              <a:avLst/>
              <a:gdLst/>
              <a:ahLst/>
              <a:cxnLst/>
              <a:rect r="r" b="b" t="t" l="l"/>
              <a:pathLst>
                <a:path h="553348" w="612835">
                  <a:moveTo>
                    <a:pt x="0" y="0"/>
                  </a:moveTo>
                  <a:lnTo>
                    <a:pt x="612835" y="0"/>
                  </a:lnTo>
                  <a:lnTo>
                    <a:pt x="612835" y="553348"/>
                  </a:lnTo>
                  <a:lnTo>
                    <a:pt x="0" y="553348"/>
                  </a:lnTo>
                  <a:close/>
                </a:path>
              </a:pathLst>
            </a:custGeom>
            <a:blipFill>
              <a:blip r:embed="rId3"/>
              <a:stretch>
                <a:fillRect l="-10940" t="0" r="-10940" b="0"/>
              </a:stretch>
            </a:blipFill>
          </p:spPr>
        </p:sp>
      </p:grpSp>
      <p:grpSp>
        <p:nvGrpSpPr>
          <p:cNvPr name="Group 10" id="10"/>
          <p:cNvGrpSpPr/>
          <p:nvPr/>
        </p:nvGrpSpPr>
        <p:grpSpPr>
          <a:xfrm rot="0">
            <a:off x="13601543" y="1434749"/>
            <a:ext cx="3657757" cy="3302702"/>
            <a:chOff x="0" y="0"/>
            <a:chExt cx="612835" cy="553348"/>
          </a:xfrm>
        </p:grpSpPr>
        <p:sp>
          <p:nvSpPr>
            <p:cNvPr name="Freeform 11" id="11"/>
            <p:cNvSpPr/>
            <p:nvPr/>
          </p:nvSpPr>
          <p:spPr>
            <a:xfrm flipH="false" flipV="false" rot="0">
              <a:off x="0" y="0"/>
              <a:ext cx="612835" cy="553348"/>
            </a:xfrm>
            <a:custGeom>
              <a:avLst/>
              <a:gdLst/>
              <a:ahLst/>
              <a:cxnLst/>
              <a:rect r="r" b="b" t="t" l="l"/>
              <a:pathLst>
                <a:path h="553348" w="612835">
                  <a:moveTo>
                    <a:pt x="0" y="0"/>
                  </a:moveTo>
                  <a:lnTo>
                    <a:pt x="612835" y="0"/>
                  </a:lnTo>
                  <a:lnTo>
                    <a:pt x="612835" y="553348"/>
                  </a:lnTo>
                  <a:lnTo>
                    <a:pt x="0" y="553348"/>
                  </a:lnTo>
                  <a:close/>
                </a:path>
              </a:pathLst>
            </a:custGeom>
            <a:blipFill>
              <a:blip r:embed="rId4"/>
              <a:stretch>
                <a:fillRect l="0" t="-23833" r="0" b="-23833"/>
              </a:stretch>
            </a:blipFill>
          </p:spPr>
        </p:sp>
      </p:grpSp>
      <p:grpSp>
        <p:nvGrpSpPr>
          <p:cNvPr name="Group 12" id="12"/>
          <p:cNvGrpSpPr/>
          <p:nvPr/>
        </p:nvGrpSpPr>
        <p:grpSpPr>
          <a:xfrm rot="0">
            <a:off x="1028700" y="5147026"/>
            <a:ext cx="1880233" cy="1065756"/>
            <a:chOff x="0" y="0"/>
            <a:chExt cx="413957" cy="234640"/>
          </a:xfrm>
        </p:grpSpPr>
        <p:sp>
          <p:nvSpPr>
            <p:cNvPr name="Freeform 13" id="13"/>
            <p:cNvSpPr/>
            <p:nvPr/>
          </p:nvSpPr>
          <p:spPr>
            <a:xfrm flipH="false" flipV="false" rot="0">
              <a:off x="0" y="0"/>
              <a:ext cx="413957" cy="234640"/>
            </a:xfrm>
            <a:custGeom>
              <a:avLst/>
              <a:gdLst/>
              <a:ahLst/>
              <a:cxnLst/>
              <a:rect r="r" b="b" t="t" l="l"/>
              <a:pathLst>
                <a:path h="234640" w="413957">
                  <a:moveTo>
                    <a:pt x="0" y="0"/>
                  </a:moveTo>
                  <a:lnTo>
                    <a:pt x="413957" y="0"/>
                  </a:lnTo>
                  <a:lnTo>
                    <a:pt x="413957" y="234640"/>
                  </a:lnTo>
                  <a:lnTo>
                    <a:pt x="0" y="234640"/>
                  </a:lnTo>
                  <a:close/>
                </a:path>
              </a:pathLst>
            </a:custGeom>
            <a:solidFill>
              <a:srgbClr val="000000">
                <a:alpha val="0"/>
              </a:srgbClr>
            </a:solidFill>
            <a:ln w="19050" cap="sq">
              <a:solidFill>
                <a:srgbClr val="000000"/>
              </a:solidFill>
              <a:prstDash val="dash"/>
              <a:miter/>
            </a:ln>
          </p:spPr>
        </p:sp>
        <p:sp>
          <p:nvSpPr>
            <p:cNvPr name="TextBox 14" id="14"/>
            <p:cNvSpPr txBox="true"/>
            <p:nvPr/>
          </p:nvSpPr>
          <p:spPr>
            <a:xfrm>
              <a:off x="0" y="-38100"/>
              <a:ext cx="413957" cy="272740"/>
            </a:xfrm>
            <a:prstGeom prst="rect">
              <a:avLst/>
            </a:prstGeom>
          </p:spPr>
          <p:txBody>
            <a:bodyPr anchor="ctr" rtlCol="false" tIns="60771" lIns="60771" bIns="60771" rIns="60771"/>
            <a:lstStyle/>
            <a:p>
              <a:pPr algn="ctr">
                <a:lnSpc>
                  <a:spcPts val="2659"/>
                </a:lnSpc>
                <a:spcBef>
                  <a:spcPct val="0"/>
                </a:spcBef>
              </a:pPr>
            </a:p>
          </p:txBody>
        </p:sp>
      </p:grpSp>
      <p:grpSp>
        <p:nvGrpSpPr>
          <p:cNvPr name="Group 15" id="15"/>
          <p:cNvGrpSpPr/>
          <p:nvPr/>
        </p:nvGrpSpPr>
        <p:grpSpPr>
          <a:xfrm rot="0">
            <a:off x="1028700" y="6917632"/>
            <a:ext cx="1707965" cy="306193"/>
            <a:chOff x="0" y="0"/>
            <a:chExt cx="376030" cy="67412"/>
          </a:xfrm>
        </p:grpSpPr>
        <p:sp>
          <p:nvSpPr>
            <p:cNvPr name="Freeform 16" id="16"/>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7" id="17"/>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8" id="18"/>
          <p:cNvSpPr txBox="true"/>
          <p:nvPr/>
        </p:nvSpPr>
        <p:spPr>
          <a:xfrm rot="0">
            <a:off x="1141013" y="7004811"/>
            <a:ext cx="3822697"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Data Collection</a:t>
            </a:r>
          </a:p>
        </p:txBody>
      </p:sp>
      <p:sp>
        <p:nvSpPr>
          <p:cNvPr name="TextBox 19" id="19"/>
          <p:cNvSpPr txBox="true"/>
          <p:nvPr/>
        </p:nvSpPr>
        <p:spPr>
          <a:xfrm rot="0">
            <a:off x="1141013" y="7585836"/>
            <a:ext cx="4516896" cy="139700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commodo ligula eget dolor. Aenean massa. Cum sociis natoque penatibus et magnis.</a:t>
            </a:r>
          </a:p>
        </p:txBody>
      </p:sp>
      <p:grpSp>
        <p:nvGrpSpPr>
          <p:cNvPr name="Group 20" id="20"/>
          <p:cNvGrpSpPr/>
          <p:nvPr/>
        </p:nvGrpSpPr>
        <p:grpSpPr>
          <a:xfrm rot="0">
            <a:off x="6755842" y="6917632"/>
            <a:ext cx="1707965" cy="306193"/>
            <a:chOff x="0" y="0"/>
            <a:chExt cx="376030" cy="67412"/>
          </a:xfrm>
        </p:grpSpPr>
        <p:sp>
          <p:nvSpPr>
            <p:cNvPr name="Freeform 21" id="21"/>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2" id="22"/>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3" id="23"/>
          <p:cNvSpPr txBox="true"/>
          <p:nvPr/>
        </p:nvSpPr>
        <p:spPr>
          <a:xfrm rot="0">
            <a:off x="6868156" y="7004811"/>
            <a:ext cx="3822697"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General Meeting</a:t>
            </a:r>
          </a:p>
        </p:txBody>
      </p:sp>
      <p:sp>
        <p:nvSpPr>
          <p:cNvPr name="TextBox 24" id="24"/>
          <p:cNvSpPr txBox="true"/>
          <p:nvPr/>
        </p:nvSpPr>
        <p:spPr>
          <a:xfrm rot="0">
            <a:off x="6868156" y="7585836"/>
            <a:ext cx="4516896" cy="139700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commodo ligula eget dolor. Aenean massa. Cum sociis natoque penatibus et magnis.</a:t>
            </a:r>
          </a:p>
        </p:txBody>
      </p:sp>
      <p:grpSp>
        <p:nvGrpSpPr>
          <p:cNvPr name="Group 25" id="25"/>
          <p:cNvGrpSpPr/>
          <p:nvPr/>
        </p:nvGrpSpPr>
        <p:grpSpPr>
          <a:xfrm rot="0">
            <a:off x="12482984" y="6917632"/>
            <a:ext cx="1707965" cy="306193"/>
            <a:chOff x="0" y="0"/>
            <a:chExt cx="376030" cy="67412"/>
          </a:xfrm>
        </p:grpSpPr>
        <p:sp>
          <p:nvSpPr>
            <p:cNvPr name="Freeform 26" id="26"/>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7" id="27"/>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8" id="28"/>
          <p:cNvSpPr txBox="true"/>
          <p:nvPr/>
        </p:nvSpPr>
        <p:spPr>
          <a:xfrm rot="0">
            <a:off x="12595298" y="7004811"/>
            <a:ext cx="3822697"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Expansion</a:t>
            </a:r>
          </a:p>
        </p:txBody>
      </p:sp>
      <p:sp>
        <p:nvSpPr>
          <p:cNvPr name="TextBox 29" id="29"/>
          <p:cNvSpPr txBox="true"/>
          <p:nvPr/>
        </p:nvSpPr>
        <p:spPr>
          <a:xfrm rot="0">
            <a:off x="12595298" y="7585836"/>
            <a:ext cx="4516896" cy="139700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commodo ligula eget dolor. Aenean massa. Cum sociis natoque penatibus et magnis.</a:t>
            </a:r>
          </a:p>
        </p:txBody>
      </p:sp>
      <p:sp>
        <p:nvSpPr>
          <p:cNvPr name="Freeform 30" id="30"/>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32" id="32"/>
          <p:cNvSpPr/>
          <p:nvPr/>
        </p:nvSpPr>
        <p:spPr>
          <a:xfrm flipH="false" flipV="false" rot="0">
            <a:off x="1059481" y="-5361435"/>
            <a:ext cx="3393806" cy="6745033"/>
          </a:xfrm>
          <a:custGeom>
            <a:avLst/>
            <a:gdLst/>
            <a:ahLst/>
            <a:cxnLst/>
            <a:rect r="r" b="b" t="t" l="l"/>
            <a:pathLst>
              <a:path h="6745033" w="3393806">
                <a:moveTo>
                  <a:pt x="0" y="0"/>
                </a:moveTo>
                <a:lnTo>
                  <a:pt x="3393806" y="0"/>
                </a:lnTo>
                <a:lnTo>
                  <a:pt x="3393806" y="6745033"/>
                </a:lnTo>
                <a:lnTo>
                  <a:pt x="0" y="6745033"/>
                </a:lnTo>
                <a:lnTo>
                  <a:pt x="0" y="0"/>
                </a:lnTo>
                <a:close/>
              </a:path>
            </a:pathLst>
          </a:custGeom>
          <a:blipFill>
            <a:blip r:embed="rId7">
              <a:extLst>
                <a:ext uri="{96DAC541-7B7A-43D3-8B79-37D633B846F1}">
                  <asvg:svgBlip xmlns:asvg="http://schemas.microsoft.com/office/drawing/2016/SVG/main" r:embed="rId8"/>
                </a:ext>
              </a:extLst>
            </a:blip>
            <a:stretch>
              <a:fillRect l="-291962" t="-5018"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4681900" cy="9258300"/>
            <a:chOff x="0" y="0"/>
            <a:chExt cx="784424" cy="1551172"/>
          </a:xfrm>
        </p:grpSpPr>
        <p:sp>
          <p:nvSpPr>
            <p:cNvPr name="Freeform 3" id="3"/>
            <p:cNvSpPr/>
            <p:nvPr/>
          </p:nvSpPr>
          <p:spPr>
            <a:xfrm flipH="false" flipV="false" rot="0">
              <a:off x="0" y="0"/>
              <a:ext cx="784424" cy="1551172"/>
            </a:xfrm>
            <a:custGeom>
              <a:avLst/>
              <a:gdLst/>
              <a:ahLst/>
              <a:cxnLst/>
              <a:rect r="r" b="b" t="t" l="l"/>
              <a:pathLst>
                <a:path h="1551172" w="784424">
                  <a:moveTo>
                    <a:pt x="0" y="0"/>
                  </a:moveTo>
                  <a:lnTo>
                    <a:pt x="784424" y="0"/>
                  </a:lnTo>
                  <a:lnTo>
                    <a:pt x="784424" y="1551172"/>
                  </a:lnTo>
                  <a:lnTo>
                    <a:pt x="0" y="1551172"/>
                  </a:lnTo>
                  <a:close/>
                </a:path>
              </a:pathLst>
            </a:custGeom>
            <a:blipFill>
              <a:blip r:embed="rId2"/>
              <a:stretch>
                <a:fillRect l="-54536" t="-6020" r="0" b="-6020"/>
              </a:stretch>
            </a:blipFill>
          </p:spPr>
        </p:sp>
      </p:grpSp>
      <p:grpSp>
        <p:nvGrpSpPr>
          <p:cNvPr name="Group 4" id="4"/>
          <p:cNvGrpSpPr/>
          <p:nvPr/>
        </p:nvGrpSpPr>
        <p:grpSpPr>
          <a:xfrm rot="0">
            <a:off x="8157357" y="1912014"/>
            <a:ext cx="3382098" cy="620017"/>
            <a:chOff x="0" y="0"/>
            <a:chExt cx="744612" cy="136505"/>
          </a:xfrm>
        </p:grpSpPr>
        <p:sp>
          <p:nvSpPr>
            <p:cNvPr name="Freeform 5" id="5"/>
            <p:cNvSpPr/>
            <p:nvPr/>
          </p:nvSpPr>
          <p:spPr>
            <a:xfrm flipH="false" flipV="false" rot="0">
              <a:off x="0" y="0"/>
              <a:ext cx="744612" cy="136505"/>
            </a:xfrm>
            <a:custGeom>
              <a:avLst/>
              <a:gdLst/>
              <a:ahLst/>
              <a:cxnLst/>
              <a:rect r="r" b="b" t="t" l="l"/>
              <a:pathLst>
                <a:path h="136505" w="744612">
                  <a:moveTo>
                    <a:pt x="0" y="0"/>
                  </a:moveTo>
                  <a:lnTo>
                    <a:pt x="744612" y="0"/>
                  </a:lnTo>
                  <a:lnTo>
                    <a:pt x="744612" y="136505"/>
                  </a:lnTo>
                  <a:lnTo>
                    <a:pt x="0" y="136505"/>
                  </a:lnTo>
                  <a:close/>
                </a:path>
              </a:pathLst>
            </a:custGeom>
            <a:solidFill>
              <a:srgbClr val="C7ED2E"/>
            </a:solidFill>
          </p:spPr>
        </p:sp>
        <p:sp>
          <p:nvSpPr>
            <p:cNvPr name="TextBox 6" id="6"/>
            <p:cNvSpPr txBox="true"/>
            <p:nvPr/>
          </p:nvSpPr>
          <p:spPr>
            <a:xfrm>
              <a:off x="0" y="-38100"/>
              <a:ext cx="744612" cy="174605"/>
            </a:xfrm>
            <a:prstGeom prst="rect">
              <a:avLst/>
            </a:prstGeom>
          </p:spPr>
          <p:txBody>
            <a:bodyPr anchor="ctr" rtlCol="false" tIns="60771" lIns="60771" bIns="60771" rIns="60771"/>
            <a:lstStyle/>
            <a:p>
              <a:pPr algn="ctr">
                <a:lnSpc>
                  <a:spcPts val="2659"/>
                </a:lnSpc>
                <a:spcBef>
                  <a:spcPct val="0"/>
                </a:spcBef>
              </a:pPr>
            </a:p>
          </p:txBody>
        </p:sp>
      </p:grpSp>
      <p:sp>
        <p:nvSpPr>
          <p:cNvPr name="TextBox 7" id="7"/>
          <p:cNvSpPr txBox="true"/>
          <p:nvPr/>
        </p:nvSpPr>
        <p:spPr>
          <a:xfrm rot="0">
            <a:off x="6412872" y="1454814"/>
            <a:ext cx="4924241"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Conclusion</a:t>
            </a:r>
          </a:p>
        </p:txBody>
      </p:sp>
      <p:sp>
        <p:nvSpPr>
          <p:cNvPr name="TextBox 8" id="8"/>
          <p:cNvSpPr txBox="true"/>
          <p:nvPr/>
        </p:nvSpPr>
        <p:spPr>
          <a:xfrm rot="0">
            <a:off x="6412872" y="2822864"/>
            <a:ext cx="6373203" cy="935355"/>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Aenean commodo ligula eget dolor. Aenean massa. Cum sociis natoque penatibus et magnis dis parturient montes, nascetur ridiculus mus. Donec quam felis, ultricies nec, pellentesque eu.</a:t>
            </a:r>
          </a:p>
        </p:txBody>
      </p:sp>
      <p:sp>
        <p:nvSpPr>
          <p:cNvPr name="TextBox 9" id="9"/>
          <p:cNvSpPr txBox="true"/>
          <p:nvPr/>
        </p:nvSpPr>
        <p:spPr>
          <a:xfrm rot="0">
            <a:off x="7530896" y="4963824"/>
            <a:ext cx="2947966" cy="381064"/>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Performance</a:t>
            </a:r>
          </a:p>
        </p:txBody>
      </p:sp>
      <p:sp>
        <p:nvSpPr>
          <p:cNvPr name="TextBox 10" id="10"/>
          <p:cNvSpPr txBox="true"/>
          <p:nvPr/>
        </p:nvSpPr>
        <p:spPr>
          <a:xfrm rot="0">
            <a:off x="7542227" y="5440074"/>
            <a:ext cx="3635600" cy="1249680"/>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Aenean commodo ligula eget dolor. Aenean massa. Cum sociis natoque penatibus et magnis dis parturient montes, nascetur ridiculus mus. </a:t>
            </a:r>
          </a:p>
        </p:txBody>
      </p:sp>
      <p:grpSp>
        <p:nvGrpSpPr>
          <p:cNvPr name="Group 11" id="11"/>
          <p:cNvGrpSpPr/>
          <p:nvPr/>
        </p:nvGrpSpPr>
        <p:grpSpPr>
          <a:xfrm rot="0">
            <a:off x="6358077" y="4925724"/>
            <a:ext cx="879529" cy="457200"/>
            <a:chOff x="0" y="0"/>
            <a:chExt cx="193640" cy="100658"/>
          </a:xfrm>
        </p:grpSpPr>
        <p:sp>
          <p:nvSpPr>
            <p:cNvPr name="Freeform 12" id="12"/>
            <p:cNvSpPr/>
            <p:nvPr/>
          </p:nvSpPr>
          <p:spPr>
            <a:xfrm flipH="false" flipV="false" rot="0">
              <a:off x="0" y="0"/>
              <a:ext cx="193640" cy="100658"/>
            </a:xfrm>
            <a:custGeom>
              <a:avLst/>
              <a:gdLst/>
              <a:ahLst/>
              <a:cxnLst/>
              <a:rect r="r" b="b" t="t" l="l"/>
              <a:pathLst>
                <a:path h="100658" w="193640">
                  <a:moveTo>
                    <a:pt x="0" y="0"/>
                  </a:moveTo>
                  <a:lnTo>
                    <a:pt x="193640" y="0"/>
                  </a:lnTo>
                  <a:lnTo>
                    <a:pt x="193640" y="100658"/>
                  </a:lnTo>
                  <a:lnTo>
                    <a:pt x="0" y="100658"/>
                  </a:lnTo>
                  <a:close/>
                </a:path>
              </a:pathLst>
            </a:custGeom>
            <a:solidFill>
              <a:srgbClr val="C7ED2E"/>
            </a:solidFill>
          </p:spPr>
        </p:sp>
        <p:sp>
          <p:nvSpPr>
            <p:cNvPr name="TextBox 13" id="13"/>
            <p:cNvSpPr txBox="true"/>
            <p:nvPr/>
          </p:nvSpPr>
          <p:spPr>
            <a:xfrm>
              <a:off x="0" y="-38100"/>
              <a:ext cx="193640" cy="138758"/>
            </a:xfrm>
            <a:prstGeom prst="rect">
              <a:avLst/>
            </a:prstGeom>
          </p:spPr>
          <p:txBody>
            <a:bodyPr anchor="ctr" rtlCol="false" tIns="60771" lIns="60771" bIns="60771" rIns="60771"/>
            <a:lstStyle/>
            <a:p>
              <a:pPr algn="ctr">
                <a:lnSpc>
                  <a:spcPts val="2659"/>
                </a:lnSpc>
                <a:spcBef>
                  <a:spcPct val="0"/>
                </a:spcBef>
              </a:pPr>
            </a:p>
          </p:txBody>
        </p:sp>
      </p:grpSp>
      <p:sp>
        <p:nvSpPr>
          <p:cNvPr name="TextBox 14" id="14"/>
          <p:cNvSpPr txBox="true"/>
          <p:nvPr/>
        </p:nvSpPr>
        <p:spPr>
          <a:xfrm rot="0">
            <a:off x="6306917" y="4925724"/>
            <a:ext cx="811969" cy="457074"/>
          </a:xfrm>
          <a:prstGeom prst="rect">
            <a:avLst/>
          </a:prstGeom>
        </p:spPr>
        <p:txBody>
          <a:bodyPr anchor="t" rtlCol="false" tIns="0" lIns="0" bIns="0" rIns="0">
            <a:spAutoFit/>
          </a:bodyPr>
          <a:lstStyle/>
          <a:p>
            <a:pPr algn="r">
              <a:lnSpc>
                <a:spcPts val="3600"/>
              </a:lnSpc>
            </a:pPr>
            <a:r>
              <a:rPr lang="en-US" sz="3000" b="true">
                <a:solidFill>
                  <a:srgbClr val="000000"/>
                </a:solidFill>
                <a:latin typeface="Montserrat Bold"/>
                <a:ea typeface="Montserrat Bold"/>
                <a:cs typeface="Montserrat Bold"/>
                <a:sym typeface="Montserrat Bold"/>
              </a:rPr>
              <a:t>01.</a:t>
            </a:r>
          </a:p>
        </p:txBody>
      </p:sp>
      <p:sp>
        <p:nvSpPr>
          <p:cNvPr name="TextBox 15" id="15"/>
          <p:cNvSpPr txBox="true"/>
          <p:nvPr/>
        </p:nvSpPr>
        <p:spPr>
          <a:xfrm rot="0">
            <a:off x="13612369" y="4963824"/>
            <a:ext cx="2947966" cy="381064"/>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Growth</a:t>
            </a:r>
          </a:p>
        </p:txBody>
      </p:sp>
      <p:sp>
        <p:nvSpPr>
          <p:cNvPr name="TextBox 16" id="16"/>
          <p:cNvSpPr txBox="true"/>
          <p:nvPr/>
        </p:nvSpPr>
        <p:spPr>
          <a:xfrm rot="0">
            <a:off x="13623700" y="5440074"/>
            <a:ext cx="3635600" cy="1249680"/>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Aenean commodo ligula eget dolor. Aenean massa. Cum sociis natoque penatibus et magnis dis parturient montes, nascetur ridiculus mus. </a:t>
            </a:r>
          </a:p>
        </p:txBody>
      </p:sp>
      <p:grpSp>
        <p:nvGrpSpPr>
          <p:cNvPr name="Group 17" id="17"/>
          <p:cNvGrpSpPr/>
          <p:nvPr/>
        </p:nvGrpSpPr>
        <p:grpSpPr>
          <a:xfrm rot="0">
            <a:off x="12415197" y="4925724"/>
            <a:ext cx="928236" cy="457200"/>
            <a:chOff x="0" y="0"/>
            <a:chExt cx="204363" cy="100658"/>
          </a:xfrm>
        </p:grpSpPr>
        <p:sp>
          <p:nvSpPr>
            <p:cNvPr name="Freeform 18" id="18"/>
            <p:cNvSpPr/>
            <p:nvPr/>
          </p:nvSpPr>
          <p:spPr>
            <a:xfrm flipH="false" flipV="false" rot="0">
              <a:off x="0" y="0"/>
              <a:ext cx="204363" cy="100658"/>
            </a:xfrm>
            <a:custGeom>
              <a:avLst/>
              <a:gdLst/>
              <a:ahLst/>
              <a:cxnLst/>
              <a:rect r="r" b="b" t="t" l="l"/>
              <a:pathLst>
                <a:path h="100658" w="204363">
                  <a:moveTo>
                    <a:pt x="0" y="0"/>
                  </a:moveTo>
                  <a:lnTo>
                    <a:pt x="204363" y="0"/>
                  </a:lnTo>
                  <a:lnTo>
                    <a:pt x="204363" y="100658"/>
                  </a:lnTo>
                  <a:lnTo>
                    <a:pt x="0" y="100658"/>
                  </a:lnTo>
                  <a:close/>
                </a:path>
              </a:pathLst>
            </a:custGeom>
            <a:solidFill>
              <a:srgbClr val="C7ED2E"/>
            </a:solidFill>
          </p:spPr>
        </p:sp>
        <p:sp>
          <p:nvSpPr>
            <p:cNvPr name="TextBox 19" id="19"/>
            <p:cNvSpPr txBox="true"/>
            <p:nvPr/>
          </p:nvSpPr>
          <p:spPr>
            <a:xfrm>
              <a:off x="0" y="-38100"/>
              <a:ext cx="204363" cy="138758"/>
            </a:xfrm>
            <a:prstGeom prst="rect">
              <a:avLst/>
            </a:prstGeom>
          </p:spPr>
          <p:txBody>
            <a:bodyPr anchor="ctr" rtlCol="false" tIns="60771" lIns="60771" bIns="60771" rIns="60771"/>
            <a:lstStyle/>
            <a:p>
              <a:pPr algn="ctr">
                <a:lnSpc>
                  <a:spcPts val="2659"/>
                </a:lnSpc>
                <a:spcBef>
                  <a:spcPct val="0"/>
                </a:spcBef>
              </a:pPr>
            </a:p>
          </p:txBody>
        </p:sp>
      </p:grpSp>
      <p:sp>
        <p:nvSpPr>
          <p:cNvPr name="TextBox 20" id="20"/>
          <p:cNvSpPr txBox="true"/>
          <p:nvPr/>
        </p:nvSpPr>
        <p:spPr>
          <a:xfrm rot="0">
            <a:off x="12388391" y="4925724"/>
            <a:ext cx="811969" cy="457074"/>
          </a:xfrm>
          <a:prstGeom prst="rect">
            <a:avLst/>
          </a:prstGeom>
        </p:spPr>
        <p:txBody>
          <a:bodyPr anchor="t" rtlCol="false" tIns="0" lIns="0" bIns="0" rIns="0">
            <a:spAutoFit/>
          </a:bodyPr>
          <a:lstStyle/>
          <a:p>
            <a:pPr algn="r">
              <a:lnSpc>
                <a:spcPts val="3600"/>
              </a:lnSpc>
            </a:pPr>
            <a:r>
              <a:rPr lang="en-US" sz="3000" b="true">
                <a:solidFill>
                  <a:srgbClr val="000000"/>
                </a:solidFill>
                <a:latin typeface="Montserrat Bold"/>
                <a:ea typeface="Montserrat Bold"/>
                <a:cs typeface="Montserrat Bold"/>
                <a:sym typeface="Montserrat Bold"/>
              </a:rPr>
              <a:t>02.</a:t>
            </a:r>
          </a:p>
        </p:txBody>
      </p:sp>
      <p:sp>
        <p:nvSpPr>
          <p:cNvPr name="TextBox 21" id="21"/>
          <p:cNvSpPr txBox="true"/>
          <p:nvPr/>
        </p:nvSpPr>
        <p:spPr>
          <a:xfrm rot="0">
            <a:off x="7530896" y="7346979"/>
            <a:ext cx="2947966" cy="381064"/>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Expansion</a:t>
            </a:r>
          </a:p>
        </p:txBody>
      </p:sp>
      <p:sp>
        <p:nvSpPr>
          <p:cNvPr name="TextBox 22" id="22"/>
          <p:cNvSpPr txBox="true"/>
          <p:nvPr/>
        </p:nvSpPr>
        <p:spPr>
          <a:xfrm rot="0">
            <a:off x="7542227" y="7823229"/>
            <a:ext cx="3635600" cy="1249680"/>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Aenean commodo ligula eget dolor. Aenean massa. Cum sociis natoque penatibus et magnis dis parturient montes, nascetur ridiculus mus. </a:t>
            </a:r>
          </a:p>
        </p:txBody>
      </p:sp>
      <p:grpSp>
        <p:nvGrpSpPr>
          <p:cNvPr name="Group 23" id="23"/>
          <p:cNvGrpSpPr/>
          <p:nvPr/>
        </p:nvGrpSpPr>
        <p:grpSpPr>
          <a:xfrm rot="0">
            <a:off x="6358077" y="7308879"/>
            <a:ext cx="879529" cy="457200"/>
            <a:chOff x="0" y="0"/>
            <a:chExt cx="193640" cy="100658"/>
          </a:xfrm>
        </p:grpSpPr>
        <p:sp>
          <p:nvSpPr>
            <p:cNvPr name="Freeform 24" id="24"/>
            <p:cNvSpPr/>
            <p:nvPr/>
          </p:nvSpPr>
          <p:spPr>
            <a:xfrm flipH="false" flipV="false" rot="0">
              <a:off x="0" y="0"/>
              <a:ext cx="193640" cy="100658"/>
            </a:xfrm>
            <a:custGeom>
              <a:avLst/>
              <a:gdLst/>
              <a:ahLst/>
              <a:cxnLst/>
              <a:rect r="r" b="b" t="t" l="l"/>
              <a:pathLst>
                <a:path h="100658" w="193640">
                  <a:moveTo>
                    <a:pt x="0" y="0"/>
                  </a:moveTo>
                  <a:lnTo>
                    <a:pt x="193640" y="0"/>
                  </a:lnTo>
                  <a:lnTo>
                    <a:pt x="193640" y="100658"/>
                  </a:lnTo>
                  <a:lnTo>
                    <a:pt x="0" y="100658"/>
                  </a:lnTo>
                  <a:close/>
                </a:path>
              </a:pathLst>
            </a:custGeom>
            <a:solidFill>
              <a:srgbClr val="C7ED2E"/>
            </a:solidFill>
          </p:spPr>
        </p:sp>
        <p:sp>
          <p:nvSpPr>
            <p:cNvPr name="TextBox 25" id="25"/>
            <p:cNvSpPr txBox="true"/>
            <p:nvPr/>
          </p:nvSpPr>
          <p:spPr>
            <a:xfrm>
              <a:off x="0" y="-38100"/>
              <a:ext cx="193640" cy="138758"/>
            </a:xfrm>
            <a:prstGeom prst="rect">
              <a:avLst/>
            </a:prstGeom>
          </p:spPr>
          <p:txBody>
            <a:bodyPr anchor="ctr" rtlCol="false" tIns="60771" lIns="60771" bIns="60771" rIns="60771"/>
            <a:lstStyle/>
            <a:p>
              <a:pPr algn="ctr">
                <a:lnSpc>
                  <a:spcPts val="2659"/>
                </a:lnSpc>
                <a:spcBef>
                  <a:spcPct val="0"/>
                </a:spcBef>
              </a:pPr>
            </a:p>
          </p:txBody>
        </p:sp>
      </p:grpSp>
      <p:sp>
        <p:nvSpPr>
          <p:cNvPr name="TextBox 26" id="26"/>
          <p:cNvSpPr txBox="true"/>
          <p:nvPr/>
        </p:nvSpPr>
        <p:spPr>
          <a:xfrm rot="0">
            <a:off x="6306917" y="7308879"/>
            <a:ext cx="811969" cy="457074"/>
          </a:xfrm>
          <a:prstGeom prst="rect">
            <a:avLst/>
          </a:prstGeom>
        </p:spPr>
        <p:txBody>
          <a:bodyPr anchor="t" rtlCol="false" tIns="0" lIns="0" bIns="0" rIns="0">
            <a:spAutoFit/>
          </a:bodyPr>
          <a:lstStyle/>
          <a:p>
            <a:pPr algn="r">
              <a:lnSpc>
                <a:spcPts val="3600"/>
              </a:lnSpc>
            </a:pPr>
            <a:r>
              <a:rPr lang="en-US" sz="3000" b="true">
                <a:solidFill>
                  <a:srgbClr val="000000"/>
                </a:solidFill>
                <a:latin typeface="Montserrat Bold"/>
                <a:ea typeface="Montserrat Bold"/>
                <a:cs typeface="Montserrat Bold"/>
                <a:sym typeface="Montserrat Bold"/>
              </a:rPr>
              <a:t>03.</a:t>
            </a:r>
          </a:p>
        </p:txBody>
      </p:sp>
      <p:sp>
        <p:nvSpPr>
          <p:cNvPr name="TextBox 27" id="27"/>
          <p:cNvSpPr txBox="true"/>
          <p:nvPr/>
        </p:nvSpPr>
        <p:spPr>
          <a:xfrm rot="0">
            <a:off x="13612369" y="7346979"/>
            <a:ext cx="2947966" cy="381064"/>
          </a:xfrm>
          <a:prstGeom prst="rect">
            <a:avLst/>
          </a:prstGeom>
        </p:spPr>
        <p:txBody>
          <a:bodyPr anchor="t" rtlCol="false" tIns="0" lIns="0" bIns="0" rIns="0">
            <a:spAutoFit/>
          </a:bodyPr>
          <a:lstStyle/>
          <a:p>
            <a:pPr algn="l">
              <a:lnSpc>
                <a:spcPts val="3000"/>
              </a:lnSpc>
            </a:pPr>
            <a:r>
              <a:rPr lang="en-US" sz="2500" b="true">
                <a:solidFill>
                  <a:srgbClr val="000000"/>
                </a:solidFill>
                <a:latin typeface="Montserrat Bold"/>
                <a:ea typeface="Montserrat Bold"/>
                <a:cs typeface="Montserrat Bold"/>
                <a:sym typeface="Montserrat Bold"/>
              </a:rPr>
              <a:t>Important Notes</a:t>
            </a:r>
          </a:p>
        </p:txBody>
      </p:sp>
      <p:sp>
        <p:nvSpPr>
          <p:cNvPr name="TextBox 28" id="28"/>
          <p:cNvSpPr txBox="true"/>
          <p:nvPr/>
        </p:nvSpPr>
        <p:spPr>
          <a:xfrm rot="0">
            <a:off x="13623700" y="7823229"/>
            <a:ext cx="3635600" cy="1249680"/>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Aenean commodo ligula eget dolor. Aenean massa. Cum sociis natoque penatibus et magnis dis parturient montes, nascetur ridiculus mus. </a:t>
            </a:r>
          </a:p>
        </p:txBody>
      </p:sp>
      <p:grpSp>
        <p:nvGrpSpPr>
          <p:cNvPr name="Group 29" id="29"/>
          <p:cNvGrpSpPr/>
          <p:nvPr/>
        </p:nvGrpSpPr>
        <p:grpSpPr>
          <a:xfrm rot="0">
            <a:off x="12415197" y="7308879"/>
            <a:ext cx="928236" cy="457200"/>
            <a:chOff x="0" y="0"/>
            <a:chExt cx="204363" cy="100658"/>
          </a:xfrm>
        </p:grpSpPr>
        <p:sp>
          <p:nvSpPr>
            <p:cNvPr name="Freeform 30" id="30"/>
            <p:cNvSpPr/>
            <p:nvPr/>
          </p:nvSpPr>
          <p:spPr>
            <a:xfrm flipH="false" flipV="false" rot="0">
              <a:off x="0" y="0"/>
              <a:ext cx="204363" cy="100658"/>
            </a:xfrm>
            <a:custGeom>
              <a:avLst/>
              <a:gdLst/>
              <a:ahLst/>
              <a:cxnLst/>
              <a:rect r="r" b="b" t="t" l="l"/>
              <a:pathLst>
                <a:path h="100658" w="204363">
                  <a:moveTo>
                    <a:pt x="0" y="0"/>
                  </a:moveTo>
                  <a:lnTo>
                    <a:pt x="204363" y="0"/>
                  </a:lnTo>
                  <a:lnTo>
                    <a:pt x="204363" y="100658"/>
                  </a:lnTo>
                  <a:lnTo>
                    <a:pt x="0" y="100658"/>
                  </a:lnTo>
                  <a:close/>
                </a:path>
              </a:pathLst>
            </a:custGeom>
            <a:solidFill>
              <a:srgbClr val="C7ED2E"/>
            </a:solidFill>
          </p:spPr>
        </p:sp>
        <p:sp>
          <p:nvSpPr>
            <p:cNvPr name="TextBox 31" id="31"/>
            <p:cNvSpPr txBox="true"/>
            <p:nvPr/>
          </p:nvSpPr>
          <p:spPr>
            <a:xfrm>
              <a:off x="0" y="-38100"/>
              <a:ext cx="204363" cy="138758"/>
            </a:xfrm>
            <a:prstGeom prst="rect">
              <a:avLst/>
            </a:prstGeom>
          </p:spPr>
          <p:txBody>
            <a:bodyPr anchor="ctr" rtlCol="false" tIns="60771" lIns="60771" bIns="60771" rIns="60771"/>
            <a:lstStyle/>
            <a:p>
              <a:pPr algn="ctr">
                <a:lnSpc>
                  <a:spcPts val="2659"/>
                </a:lnSpc>
                <a:spcBef>
                  <a:spcPct val="0"/>
                </a:spcBef>
              </a:pPr>
            </a:p>
          </p:txBody>
        </p:sp>
      </p:grpSp>
      <p:sp>
        <p:nvSpPr>
          <p:cNvPr name="TextBox 32" id="32"/>
          <p:cNvSpPr txBox="true"/>
          <p:nvPr/>
        </p:nvSpPr>
        <p:spPr>
          <a:xfrm rot="0">
            <a:off x="12388391" y="7308879"/>
            <a:ext cx="811969" cy="457074"/>
          </a:xfrm>
          <a:prstGeom prst="rect">
            <a:avLst/>
          </a:prstGeom>
        </p:spPr>
        <p:txBody>
          <a:bodyPr anchor="t" rtlCol="false" tIns="0" lIns="0" bIns="0" rIns="0">
            <a:spAutoFit/>
          </a:bodyPr>
          <a:lstStyle/>
          <a:p>
            <a:pPr algn="r">
              <a:lnSpc>
                <a:spcPts val="3600"/>
              </a:lnSpc>
            </a:pPr>
            <a:r>
              <a:rPr lang="en-US" sz="3000" b="true">
                <a:solidFill>
                  <a:srgbClr val="000000"/>
                </a:solidFill>
                <a:latin typeface="Montserrat Bold"/>
                <a:ea typeface="Montserrat Bold"/>
                <a:cs typeface="Montserrat Bold"/>
                <a:sym typeface="Montserrat Bold"/>
              </a:rPr>
              <a:t>04.</a:t>
            </a:r>
          </a:p>
        </p:txBody>
      </p:sp>
      <p:grpSp>
        <p:nvGrpSpPr>
          <p:cNvPr name="Group 33" id="33"/>
          <p:cNvGrpSpPr/>
          <p:nvPr/>
        </p:nvGrpSpPr>
        <p:grpSpPr>
          <a:xfrm rot="0">
            <a:off x="13623700" y="1454814"/>
            <a:ext cx="4664300" cy="2813685"/>
            <a:chOff x="0" y="0"/>
            <a:chExt cx="781475" cy="471416"/>
          </a:xfrm>
        </p:grpSpPr>
        <p:sp>
          <p:nvSpPr>
            <p:cNvPr name="Freeform 34" id="34"/>
            <p:cNvSpPr/>
            <p:nvPr/>
          </p:nvSpPr>
          <p:spPr>
            <a:xfrm flipH="false" flipV="false" rot="0">
              <a:off x="0" y="0"/>
              <a:ext cx="781475" cy="471416"/>
            </a:xfrm>
            <a:custGeom>
              <a:avLst/>
              <a:gdLst/>
              <a:ahLst/>
              <a:cxnLst/>
              <a:rect r="r" b="b" t="t" l="l"/>
              <a:pathLst>
                <a:path h="471416" w="781475">
                  <a:moveTo>
                    <a:pt x="0" y="0"/>
                  </a:moveTo>
                  <a:lnTo>
                    <a:pt x="781475" y="0"/>
                  </a:lnTo>
                  <a:lnTo>
                    <a:pt x="781475" y="471416"/>
                  </a:lnTo>
                  <a:lnTo>
                    <a:pt x="0" y="471416"/>
                  </a:lnTo>
                  <a:close/>
                </a:path>
              </a:pathLst>
            </a:custGeom>
            <a:blipFill>
              <a:blip r:embed="rId3"/>
              <a:stretch>
                <a:fillRect l="0" t="-5257" r="0" b="-5257"/>
              </a:stretch>
            </a:blipFill>
          </p:spPr>
        </p:sp>
      </p:grpSp>
      <p:sp>
        <p:nvSpPr>
          <p:cNvPr name="Freeform 35" id="35"/>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37" id="37"/>
          <p:cNvSpPr/>
          <p:nvPr/>
        </p:nvSpPr>
        <p:spPr>
          <a:xfrm flipH="false" flipV="false" rot="0">
            <a:off x="987647" y="9258300"/>
            <a:ext cx="4722953" cy="7083559"/>
          </a:xfrm>
          <a:custGeom>
            <a:avLst/>
            <a:gdLst/>
            <a:ahLst/>
            <a:cxnLst/>
            <a:rect r="r" b="b" t="t" l="l"/>
            <a:pathLst>
              <a:path h="7083559" w="4722953">
                <a:moveTo>
                  <a:pt x="0" y="0"/>
                </a:moveTo>
                <a:lnTo>
                  <a:pt x="4722953" y="0"/>
                </a:lnTo>
                <a:lnTo>
                  <a:pt x="4722953" y="7083559"/>
                </a:lnTo>
                <a:lnTo>
                  <a:pt x="0" y="7083559"/>
                </a:lnTo>
                <a:lnTo>
                  <a:pt x="0" y="0"/>
                </a:lnTo>
                <a:close/>
              </a:path>
            </a:pathLst>
          </a:custGeom>
          <a:blipFill>
            <a:blip r:embed="rId6">
              <a:extLst>
                <a:ext uri="{96DAC541-7B7A-43D3-8B79-37D633B846F1}">
                  <asvg:svgBlip xmlns:asvg="http://schemas.microsoft.com/office/drawing/2016/SVG/main" r:embed="rId7"/>
                </a:ext>
              </a:extLst>
            </a:blip>
            <a:stretch>
              <a:fillRect l="-181655"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44801" y="4494626"/>
            <a:ext cx="4024575" cy="676377"/>
            <a:chOff x="0" y="0"/>
            <a:chExt cx="886062" cy="148913"/>
          </a:xfrm>
        </p:grpSpPr>
        <p:sp>
          <p:nvSpPr>
            <p:cNvPr name="Freeform 3" id="3"/>
            <p:cNvSpPr/>
            <p:nvPr/>
          </p:nvSpPr>
          <p:spPr>
            <a:xfrm flipH="false" flipV="false" rot="0">
              <a:off x="0" y="0"/>
              <a:ext cx="886062" cy="148913"/>
            </a:xfrm>
            <a:custGeom>
              <a:avLst/>
              <a:gdLst/>
              <a:ahLst/>
              <a:cxnLst/>
              <a:rect r="r" b="b" t="t" l="l"/>
              <a:pathLst>
                <a:path h="148913" w="886062">
                  <a:moveTo>
                    <a:pt x="0" y="0"/>
                  </a:moveTo>
                  <a:lnTo>
                    <a:pt x="886062" y="0"/>
                  </a:lnTo>
                  <a:lnTo>
                    <a:pt x="886062" y="148913"/>
                  </a:lnTo>
                  <a:lnTo>
                    <a:pt x="0" y="148913"/>
                  </a:lnTo>
                  <a:close/>
                </a:path>
              </a:pathLst>
            </a:custGeom>
            <a:solidFill>
              <a:srgbClr val="C7ED2E"/>
            </a:solidFill>
          </p:spPr>
        </p:sp>
        <p:sp>
          <p:nvSpPr>
            <p:cNvPr name="TextBox 4" id="4"/>
            <p:cNvSpPr txBox="true"/>
            <p:nvPr/>
          </p:nvSpPr>
          <p:spPr>
            <a:xfrm>
              <a:off x="0" y="-38100"/>
              <a:ext cx="886062" cy="187013"/>
            </a:xfrm>
            <a:prstGeom prst="rect">
              <a:avLst/>
            </a:prstGeom>
          </p:spPr>
          <p:txBody>
            <a:bodyPr anchor="ctr" rtlCol="false" tIns="60771" lIns="60771" bIns="60771" rIns="60771"/>
            <a:lstStyle/>
            <a:p>
              <a:pPr algn="ctr">
                <a:lnSpc>
                  <a:spcPts val="2659"/>
                </a:lnSpc>
                <a:spcBef>
                  <a:spcPct val="0"/>
                </a:spcBef>
              </a:pPr>
            </a:p>
          </p:txBody>
        </p:sp>
      </p:grpSp>
      <p:sp>
        <p:nvSpPr>
          <p:cNvPr name="TextBox 5" id="5"/>
          <p:cNvSpPr txBox="true"/>
          <p:nvPr/>
        </p:nvSpPr>
        <p:spPr>
          <a:xfrm rot="0">
            <a:off x="1133475" y="1980128"/>
            <a:ext cx="7546477" cy="2870807"/>
          </a:xfrm>
          <a:prstGeom prst="rect">
            <a:avLst/>
          </a:prstGeom>
        </p:spPr>
        <p:txBody>
          <a:bodyPr anchor="t" rtlCol="false" tIns="0" lIns="0" bIns="0" rIns="0">
            <a:spAutoFit/>
          </a:bodyPr>
          <a:lstStyle/>
          <a:p>
            <a:pPr algn="l">
              <a:lnSpc>
                <a:spcPts val="7620"/>
              </a:lnSpc>
            </a:pPr>
            <a:r>
              <a:rPr lang="en-US" sz="6000" b="true">
                <a:solidFill>
                  <a:srgbClr val="000000"/>
                </a:solidFill>
                <a:latin typeface="Montserrat Bold"/>
                <a:ea typeface="Montserrat Bold"/>
                <a:cs typeface="Montserrat Bold"/>
                <a:sym typeface="Montserrat Bold"/>
              </a:rPr>
              <a:t>Feel free to reach out to us if you have any question</a:t>
            </a:r>
          </a:p>
        </p:txBody>
      </p:sp>
      <p:grpSp>
        <p:nvGrpSpPr>
          <p:cNvPr name="Group 6" id="6"/>
          <p:cNvGrpSpPr/>
          <p:nvPr/>
        </p:nvGrpSpPr>
        <p:grpSpPr>
          <a:xfrm rot="0">
            <a:off x="1028700" y="1929226"/>
            <a:ext cx="7220674" cy="1060365"/>
            <a:chOff x="0" y="0"/>
            <a:chExt cx="1589724" cy="233453"/>
          </a:xfrm>
        </p:grpSpPr>
        <p:sp>
          <p:nvSpPr>
            <p:cNvPr name="Freeform 7" id="7"/>
            <p:cNvSpPr/>
            <p:nvPr/>
          </p:nvSpPr>
          <p:spPr>
            <a:xfrm flipH="false" flipV="false" rot="0">
              <a:off x="0" y="0"/>
              <a:ext cx="1589724" cy="233453"/>
            </a:xfrm>
            <a:custGeom>
              <a:avLst/>
              <a:gdLst/>
              <a:ahLst/>
              <a:cxnLst/>
              <a:rect r="r" b="b" t="t" l="l"/>
              <a:pathLst>
                <a:path h="233453" w="1589724">
                  <a:moveTo>
                    <a:pt x="0" y="0"/>
                  </a:moveTo>
                  <a:lnTo>
                    <a:pt x="1589724" y="0"/>
                  </a:lnTo>
                  <a:lnTo>
                    <a:pt x="1589724" y="233453"/>
                  </a:lnTo>
                  <a:lnTo>
                    <a:pt x="0" y="233453"/>
                  </a:lnTo>
                  <a:close/>
                </a:path>
              </a:pathLst>
            </a:custGeom>
            <a:solidFill>
              <a:srgbClr val="000000">
                <a:alpha val="0"/>
              </a:srgbClr>
            </a:solidFill>
            <a:ln w="19050" cap="sq">
              <a:solidFill>
                <a:srgbClr val="000000"/>
              </a:solidFill>
              <a:prstDash val="dash"/>
              <a:miter/>
            </a:ln>
          </p:spPr>
        </p:sp>
        <p:sp>
          <p:nvSpPr>
            <p:cNvPr name="TextBox 8" id="8"/>
            <p:cNvSpPr txBox="true"/>
            <p:nvPr/>
          </p:nvSpPr>
          <p:spPr>
            <a:xfrm>
              <a:off x="0" y="-38100"/>
              <a:ext cx="1589724" cy="271553"/>
            </a:xfrm>
            <a:prstGeom prst="rect">
              <a:avLst/>
            </a:prstGeom>
          </p:spPr>
          <p:txBody>
            <a:bodyPr anchor="ctr" rtlCol="false" tIns="60771" lIns="60771" bIns="60771" rIns="60771"/>
            <a:lstStyle/>
            <a:p>
              <a:pPr algn="ctr">
                <a:lnSpc>
                  <a:spcPts val="2659"/>
                </a:lnSpc>
                <a:spcBef>
                  <a:spcPct val="0"/>
                </a:spcBef>
              </a:pPr>
            </a:p>
          </p:txBody>
        </p:sp>
      </p:grpSp>
      <p:sp>
        <p:nvSpPr>
          <p:cNvPr name="AutoShape 9" id="9"/>
          <p:cNvSpPr/>
          <p:nvPr/>
        </p:nvSpPr>
        <p:spPr>
          <a:xfrm flipV="true">
            <a:off x="1133475" y="6640884"/>
            <a:ext cx="6897887" cy="0"/>
          </a:xfrm>
          <a:prstGeom prst="line">
            <a:avLst/>
          </a:prstGeom>
          <a:ln cap="flat" w="57150">
            <a:solidFill>
              <a:srgbClr val="C7ED2E"/>
            </a:solidFill>
            <a:prstDash val="solid"/>
            <a:headEnd type="none" len="sm" w="sm"/>
            <a:tailEnd type="none" len="sm" w="sm"/>
          </a:ln>
        </p:spPr>
      </p:sp>
      <p:grpSp>
        <p:nvGrpSpPr>
          <p:cNvPr name="Group 10" id="10"/>
          <p:cNvGrpSpPr/>
          <p:nvPr/>
        </p:nvGrpSpPr>
        <p:grpSpPr>
          <a:xfrm rot="0">
            <a:off x="9144000" y="1501202"/>
            <a:ext cx="8115300" cy="5234932"/>
            <a:chOff x="0" y="0"/>
            <a:chExt cx="1359670" cy="877081"/>
          </a:xfrm>
        </p:grpSpPr>
        <p:sp>
          <p:nvSpPr>
            <p:cNvPr name="Freeform 11" id="11"/>
            <p:cNvSpPr/>
            <p:nvPr/>
          </p:nvSpPr>
          <p:spPr>
            <a:xfrm flipH="false" flipV="false" rot="0">
              <a:off x="0" y="0"/>
              <a:ext cx="1359670" cy="877081"/>
            </a:xfrm>
            <a:custGeom>
              <a:avLst/>
              <a:gdLst/>
              <a:ahLst/>
              <a:cxnLst/>
              <a:rect r="r" b="b" t="t" l="l"/>
              <a:pathLst>
                <a:path h="877081" w="1359670">
                  <a:moveTo>
                    <a:pt x="0" y="0"/>
                  </a:moveTo>
                  <a:lnTo>
                    <a:pt x="1359670" y="0"/>
                  </a:lnTo>
                  <a:lnTo>
                    <a:pt x="1359670" y="877081"/>
                  </a:lnTo>
                  <a:lnTo>
                    <a:pt x="0" y="877081"/>
                  </a:lnTo>
                  <a:close/>
                </a:path>
              </a:pathLst>
            </a:custGeom>
            <a:blipFill>
              <a:blip r:embed="rId2"/>
              <a:stretch>
                <a:fillRect l="0" t="-1674" r="0" b="-1674"/>
              </a:stretch>
            </a:blipFill>
          </p:spPr>
        </p:sp>
      </p:grpSp>
      <p:grpSp>
        <p:nvGrpSpPr>
          <p:cNvPr name="Group 12" id="12"/>
          <p:cNvGrpSpPr/>
          <p:nvPr/>
        </p:nvGrpSpPr>
        <p:grpSpPr>
          <a:xfrm rot="0">
            <a:off x="1028700" y="7822772"/>
            <a:ext cx="1707965" cy="306193"/>
            <a:chOff x="0" y="0"/>
            <a:chExt cx="376030" cy="67412"/>
          </a:xfrm>
        </p:grpSpPr>
        <p:sp>
          <p:nvSpPr>
            <p:cNvPr name="Freeform 13" id="13"/>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4" id="14"/>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5" id="15"/>
          <p:cNvSpPr txBox="true"/>
          <p:nvPr/>
        </p:nvSpPr>
        <p:spPr>
          <a:xfrm rot="0">
            <a:off x="1141013" y="7909952"/>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Phone Number</a:t>
            </a:r>
          </a:p>
        </p:txBody>
      </p:sp>
      <p:sp>
        <p:nvSpPr>
          <p:cNvPr name="TextBox 16" id="16"/>
          <p:cNvSpPr txBox="true"/>
          <p:nvPr/>
        </p:nvSpPr>
        <p:spPr>
          <a:xfrm rot="0">
            <a:off x="1141013" y="8470544"/>
            <a:ext cx="3822697" cy="41275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123-456-7890</a:t>
            </a:r>
          </a:p>
        </p:txBody>
      </p:sp>
      <p:grpSp>
        <p:nvGrpSpPr>
          <p:cNvPr name="Group 17" id="17"/>
          <p:cNvGrpSpPr/>
          <p:nvPr/>
        </p:nvGrpSpPr>
        <p:grpSpPr>
          <a:xfrm rot="0">
            <a:off x="6837239" y="7822772"/>
            <a:ext cx="1707965" cy="306193"/>
            <a:chOff x="0" y="0"/>
            <a:chExt cx="376030" cy="67412"/>
          </a:xfrm>
        </p:grpSpPr>
        <p:sp>
          <p:nvSpPr>
            <p:cNvPr name="Freeform 18" id="18"/>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9" id="19"/>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0" id="20"/>
          <p:cNvSpPr txBox="true"/>
          <p:nvPr/>
        </p:nvSpPr>
        <p:spPr>
          <a:xfrm rot="0">
            <a:off x="6949552" y="7909952"/>
            <a:ext cx="4602225"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E-mail</a:t>
            </a:r>
          </a:p>
        </p:txBody>
      </p:sp>
      <p:sp>
        <p:nvSpPr>
          <p:cNvPr name="TextBox 21" id="21"/>
          <p:cNvSpPr txBox="true"/>
          <p:nvPr/>
        </p:nvSpPr>
        <p:spPr>
          <a:xfrm rot="0">
            <a:off x="6949552" y="8470544"/>
            <a:ext cx="4602225" cy="412671"/>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hello@reallygreatsite.com</a:t>
            </a:r>
          </a:p>
        </p:txBody>
      </p:sp>
      <p:grpSp>
        <p:nvGrpSpPr>
          <p:cNvPr name="Group 22" id="22"/>
          <p:cNvGrpSpPr/>
          <p:nvPr/>
        </p:nvGrpSpPr>
        <p:grpSpPr>
          <a:xfrm rot="0">
            <a:off x="13098119" y="7822772"/>
            <a:ext cx="1707965" cy="306193"/>
            <a:chOff x="0" y="0"/>
            <a:chExt cx="376030" cy="67412"/>
          </a:xfrm>
        </p:grpSpPr>
        <p:sp>
          <p:nvSpPr>
            <p:cNvPr name="Freeform 23" id="23"/>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4" id="24"/>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5" id="25"/>
          <p:cNvSpPr txBox="true"/>
          <p:nvPr/>
        </p:nvSpPr>
        <p:spPr>
          <a:xfrm rot="0">
            <a:off x="13210432" y="7909952"/>
            <a:ext cx="4341614"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Website</a:t>
            </a:r>
          </a:p>
        </p:txBody>
      </p:sp>
      <p:sp>
        <p:nvSpPr>
          <p:cNvPr name="TextBox 26" id="26"/>
          <p:cNvSpPr txBox="true"/>
          <p:nvPr/>
        </p:nvSpPr>
        <p:spPr>
          <a:xfrm rot="0">
            <a:off x="13210432" y="8470544"/>
            <a:ext cx="4341614" cy="412671"/>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www.reallygreatsite.com</a:t>
            </a:r>
          </a:p>
        </p:txBody>
      </p:sp>
      <p:sp>
        <p:nvSpPr>
          <p:cNvPr name="Freeform 27" id="27"/>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29" id="29"/>
          <p:cNvSpPr/>
          <p:nvPr/>
        </p:nvSpPr>
        <p:spPr>
          <a:xfrm flipH="false" flipV="false" rot="0">
            <a:off x="17259300" y="1501202"/>
            <a:ext cx="13302458" cy="5226538"/>
          </a:xfrm>
          <a:custGeom>
            <a:avLst/>
            <a:gdLst/>
            <a:ahLst/>
            <a:cxnLst/>
            <a:rect r="r" b="b" t="t" l="l"/>
            <a:pathLst>
              <a:path h="5226538" w="13302458">
                <a:moveTo>
                  <a:pt x="0" y="0"/>
                </a:moveTo>
                <a:lnTo>
                  <a:pt x="13302458" y="0"/>
                </a:lnTo>
                <a:lnTo>
                  <a:pt x="13302458" y="5226538"/>
                </a:lnTo>
                <a:lnTo>
                  <a:pt x="0" y="5226538"/>
                </a:lnTo>
                <a:lnTo>
                  <a:pt x="0" y="0"/>
                </a:lnTo>
                <a:close/>
              </a:path>
            </a:pathLst>
          </a:custGeom>
          <a:blipFill>
            <a:blip r:embed="rId5">
              <a:extLst>
                <a:ext uri="{96DAC541-7B7A-43D3-8B79-37D633B846F1}">
                  <asvg:svgBlip xmlns:asvg="http://schemas.microsoft.com/office/drawing/2016/SVG/main" r:embed="rId6"/>
                </a:ext>
              </a:extLst>
            </a:blip>
            <a:stretch>
              <a:fillRect l="0" t="0" r="0" b="-3553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38146" y="3653900"/>
            <a:ext cx="4905088" cy="984437"/>
            <a:chOff x="0" y="0"/>
            <a:chExt cx="1079918" cy="216736"/>
          </a:xfrm>
        </p:grpSpPr>
        <p:sp>
          <p:nvSpPr>
            <p:cNvPr name="Freeform 3" id="3"/>
            <p:cNvSpPr/>
            <p:nvPr/>
          </p:nvSpPr>
          <p:spPr>
            <a:xfrm flipH="false" flipV="false" rot="0">
              <a:off x="0" y="0"/>
              <a:ext cx="1079918" cy="216736"/>
            </a:xfrm>
            <a:custGeom>
              <a:avLst/>
              <a:gdLst/>
              <a:ahLst/>
              <a:cxnLst/>
              <a:rect r="r" b="b" t="t" l="l"/>
              <a:pathLst>
                <a:path h="216736" w="1079918">
                  <a:moveTo>
                    <a:pt x="0" y="0"/>
                  </a:moveTo>
                  <a:lnTo>
                    <a:pt x="1079918" y="0"/>
                  </a:lnTo>
                  <a:lnTo>
                    <a:pt x="1079918" y="216736"/>
                  </a:lnTo>
                  <a:lnTo>
                    <a:pt x="0" y="216736"/>
                  </a:lnTo>
                  <a:close/>
                </a:path>
              </a:pathLst>
            </a:custGeom>
            <a:solidFill>
              <a:srgbClr val="C7ED2E"/>
            </a:solidFill>
          </p:spPr>
        </p:sp>
        <p:sp>
          <p:nvSpPr>
            <p:cNvPr name="TextBox 4" id="4"/>
            <p:cNvSpPr txBox="true"/>
            <p:nvPr/>
          </p:nvSpPr>
          <p:spPr>
            <a:xfrm>
              <a:off x="0" y="-38100"/>
              <a:ext cx="1079918" cy="254836"/>
            </a:xfrm>
            <a:prstGeom prst="rect">
              <a:avLst/>
            </a:prstGeom>
          </p:spPr>
          <p:txBody>
            <a:bodyPr anchor="ctr" rtlCol="false" tIns="60771" lIns="60771" bIns="60771" rIns="60771"/>
            <a:lstStyle/>
            <a:p>
              <a:pPr algn="ctr">
                <a:lnSpc>
                  <a:spcPts val="2659"/>
                </a:lnSpc>
                <a:spcBef>
                  <a:spcPct val="0"/>
                </a:spcBef>
              </a:pPr>
            </a:p>
          </p:txBody>
        </p:sp>
      </p:grpSp>
      <p:sp>
        <p:nvSpPr>
          <p:cNvPr name="TextBox 5" id="5"/>
          <p:cNvSpPr txBox="true"/>
          <p:nvPr/>
        </p:nvSpPr>
        <p:spPr>
          <a:xfrm rot="0">
            <a:off x="1028700" y="2438062"/>
            <a:ext cx="10777443" cy="2181217"/>
          </a:xfrm>
          <a:prstGeom prst="rect">
            <a:avLst/>
          </a:prstGeom>
        </p:spPr>
        <p:txBody>
          <a:bodyPr anchor="t" rtlCol="false" tIns="0" lIns="0" bIns="0" rIns="0">
            <a:spAutoFit/>
          </a:bodyPr>
          <a:lstStyle/>
          <a:p>
            <a:pPr algn="l">
              <a:lnSpc>
                <a:spcPts val="17226"/>
              </a:lnSpc>
            </a:pPr>
            <a:r>
              <a:rPr lang="en-US" sz="14355" b="true">
                <a:solidFill>
                  <a:srgbClr val="000000"/>
                </a:solidFill>
                <a:latin typeface="Montserrat Bold"/>
                <a:ea typeface="Montserrat Bold"/>
                <a:cs typeface="Montserrat Bold"/>
                <a:sym typeface="Montserrat Bold"/>
              </a:rPr>
              <a:t>Thank You</a:t>
            </a:r>
          </a:p>
        </p:txBody>
      </p:sp>
      <p:grpSp>
        <p:nvGrpSpPr>
          <p:cNvPr name="Group 6" id="6"/>
          <p:cNvGrpSpPr/>
          <p:nvPr/>
        </p:nvGrpSpPr>
        <p:grpSpPr>
          <a:xfrm rot="0">
            <a:off x="1028700" y="4514512"/>
            <a:ext cx="8425267" cy="1339437"/>
            <a:chOff x="0" y="0"/>
            <a:chExt cx="2292848" cy="364514"/>
          </a:xfrm>
        </p:grpSpPr>
        <p:sp>
          <p:nvSpPr>
            <p:cNvPr name="Freeform 7" id="7"/>
            <p:cNvSpPr/>
            <p:nvPr/>
          </p:nvSpPr>
          <p:spPr>
            <a:xfrm flipH="false" flipV="false" rot="0">
              <a:off x="0" y="0"/>
              <a:ext cx="2292848" cy="364514"/>
            </a:xfrm>
            <a:custGeom>
              <a:avLst/>
              <a:gdLst/>
              <a:ahLst/>
              <a:cxnLst/>
              <a:rect r="r" b="b" t="t" l="l"/>
              <a:pathLst>
                <a:path h="364514" w="2292848">
                  <a:moveTo>
                    <a:pt x="0" y="0"/>
                  </a:moveTo>
                  <a:lnTo>
                    <a:pt x="2292848" y="0"/>
                  </a:lnTo>
                  <a:lnTo>
                    <a:pt x="2292848" y="364514"/>
                  </a:lnTo>
                  <a:lnTo>
                    <a:pt x="0" y="364514"/>
                  </a:lnTo>
                  <a:close/>
                </a:path>
              </a:pathLst>
            </a:custGeom>
            <a:solidFill>
              <a:srgbClr val="000000">
                <a:alpha val="0"/>
              </a:srgbClr>
            </a:solidFill>
            <a:ln w="19050" cap="sq">
              <a:solidFill>
                <a:srgbClr val="000000"/>
              </a:solidFill>
              <a:prstDash val="dash"/>
              <a:miter/>
            </a:ln>
          </p:spPr>
        </p:sp>
        <p:sp>
          <p:nvSpPr>
            <p:cNvPr name="TextBox 8" id="8"/>
            <p:cNvSpPr txBox="true"/>
            <p:nvPr/>
          </p:nvSpPr>
          <p:spPr>
            <a:xfrm>
              <a:off x="0" y="-38100"/>
              <a:ext cx="2292848" cy="402614"/>
            </a:xfrm>
            <a:prstGeom prst="rect">
              <a:avLst/>
            </a:prstGeom>
          </p:spPr>
          <p:txBody>
            <a:bodyPr anchor="ctr" rtlCol="false" tIns="60771" lIns="60771" bIns="60771" rIns="60771"/>
            <a:lstStyle/>
            <a:p>
              <a:pPr algn="ctr">
                <a:lnSpc>
                  <a:spcPts val="2659"/>
                </a:lnSpc>
                <a:spcBef>
                  <a:spcPct val="0"/>
                </a:spcBef>
              </a:pPr>
            </a:p>
          </p:txBody>
        </p:sp>
      </p:grpSp>
      <p:sp>
        <p:nvSpPr>
          <p:cNvPr name="TextBox 9" id="9"/>
          <p:cNvSpPr txBox="true"/>
          <p:nvPr/>
        </p:nvSpPr>
        <p:spPr>
          <a:xfrm rot="0">
            <a:off x="1223065" y="4710324"/>
            <a:ext cx="8041478" cy="947734"/>
          </a:xfrm>
          <a:prstGeom prst="rect">
            <a:avLst/>
          </a:prstGeom>
        </p:spPr>
        <p:txBody>
          <a:bodyPr anchor="t" rtlCol="false" tIns="0" lIns="0" bIns="0" rIns="0">
            <a:spAutoFit/>
          </a:bodyPr>
          <a:lstStyle/>
          <a:p>
            <a:pPr algn="l">
              <a:lnSpc>
                <a:spcPts val="7475"/>
              </a:lnSpc>
            </a:pPr>
            <a:r>
              <a:rPr lang="en-US" sz="6229" b="true">
                <a:solidFill>
                  <a:srgbClr val="000000"/>
                </a:solidFill>
                <a:latin typeface="Montserrat Bold"/>
                <a:ea typeface="Montserrat Bold"/>
                <a:cs typeface="Montserrat Bold"/>
                <a:sym typeface="Montserrat Bold"/>
              </a:rPr>
              <a:t>For Your Attention</a:t>
            </a:r>
          </a:p>
        </p:txBody>
      </p:sp>
      <p:sp>
        <p:nvSpPr>
          <p:cNvPr name="TextBox 10" id="10"/>
          <p:cNvSpPr txBox="true"/>
          <p:nvPr/>
        </p:nvSpPr>
        <p:spPr>
          <a:xfrm rot="0">
            <a:off x="1028700" y="7791544"/>
            <a:ext cx="4665895" cy="1076768"/>
          </a:xfrm>
          <a:prstGeom prst="rect">
            <a:avLst/>
          </a:prstGeom>
        </p:spPr>
        <p:txBody>
          <a:bodyPr anchor="t" rtlCol="false" tIns="0" lIns="0" bIns="0" rIns="0">
            <a:spAutoFit/>
          </a:bodyPr>
          <a:lstStyle/>
          <a:p>
            <a:pPr algn="l">
              <a:lnSpc>
                <a:spcPts val="4202"/>
              </a:lnSpc>
            </a:pPr>
            <a:r>
              <a:rPr lang="en-US" sz="3501" b="true">
                <a:solidFill>
                  <a:srgbClr val="000000"/>
                </a:solidFill>
                <a:latin typeface="Montserrat Bold"/>
                <a:ea typeface="Montserrat Bold"/>
                <a:cs typeface="Montserrat Bold"/>
                <a:sym typeface="Montserrat Bold"/>
              </a:rPr>
              <a:t>Rimberio Company</a:t>
            </a:r>
          </a:p>
          <a:p>
            <a:pPr algn="l">
              <a:lnSpc>
                <a:spcPts val="4202"/>
              </a:lnSpc>
            </a:pPr>
            <a:r>
              <a:rPr lang="en-US" sz="3501" b="true">
                <a:solidFill>
                  <a:srgbClr val="000000"/>
                </a:solidFill>
                <a:latin typeface="Montserrat Bold"/>
                <a:ea typeface="Montserrat Bold"/>
                <a:cs typeface="Montserrat Bold"/>
                <a:sym typeface="Montserrat Bold"/>
              </a:rPr>
              <a:t>2024</a:t>
            </a:r>
          </a:p>
        </p:txBody>
      </p:sp>
      <p:grpSp>
        <p:nvGrpSpPr>
          <p:cNvPr name="Group 11" id="11"/>
          <p:cNvGrpSpPr/>
          <p:nvPr/>
        </p:nvGrpSpPr>
        <p:grpSpPr>
          <a:xfrm rot="0">
            <a:off x="12577262" y="0"/>
            <a:ext cx="5710738" cy="10287000"/>
            <a:chOff x="0" y="0"/>
            <a:chExt cx="956800" cy="1723525"/>
          </a:xfrm>
        </p:grpSpPr>
        <p:sp>
          <p:nvSpPr>
            <p:cNvPr name="Freeform 12" id="12"/>
            <p:cNvSpPr/>
            <p:nvPr/>
          </p:nvSpPr>
          <p:spPr>
            <a:xfrm flipH="false" flipV="false" rot="0">
              <a:off x="0" y="0"/>
              <a:ext cx="956800" cy="1723525"/>
            </a:xfrm>
            <a:custGeom>
              <a:avLst/>
              <a:gdLst/>
              <a:ahLst/>
              <a:cxnLst/>
              <a:rect r="r" b="b" t="t" l="l"/>
              <a:pathLst>
                <a:path h="1723525" w="956800">
                  <a:moveTo>
                    <a:pt x="0" y="0"/>
                  </a:moveTo>
                  <a:lnTo>
                    <a:pt x="956800" y="0"/>
                  </a:lnTo>
                  <a:lnTo>
                    <a:pt x="956800" y="1723525"/>
                  </a:lnTo>
                  <a:lnTo>
                    <a:pt x="0" y="1723525"/>
                  </a:lnTo>
                  <a:close/>
                </a:path>
              </a:pathLst>
            </a:custGeom>
            <a:blipFill>
              <a:blip r:embed="rId2"/>
              <a:stretch>
                <a:fillRect l="-15186" t="0" r="-15186" b="0"/>
              </a:stretch>
            </a:blipFill>
          </p:spPr>
        </p:sp>
      </p:grpSp>
      <p:sp>
        <p:nvSpPr>
          <p:cNvPr name="AutoShape 13" id="13"/>
          <p:cNvSpPr/>
          <p:nvPr/>
        </p:nvSpPr>
        <p:spPr>
          <a:xfrm>
            <a:off x="1028700" y="6848569"/>
            <a:ext cx="3215036" cy="0"/>
          </a:xfrm>
          <a:prstGeom prst="line">
            <a:avLst/>
          </a:prstGeom>
          <a:ln cap="flat" w="57150">
            <a:solidFill>
              <a:srgbClr val="C7ED2E"/>
            </a:solidFill>
            <a:prstDash val="solid"/>
            <a:headEnd type="none" len="sm" w="sm"/>
            <a:tailEnd type="none" len="sm" w="sm"/>
          </a:ln>
        </p:spPr>
      </p:sp>
      <p:sp>
        <p:nvSpPr>
          <p:cNvPr name="Freeform 14" id="14"/>
          <p:cNvSpPr/>
          <p:nvPr/>
        </p:nvSpPr>
        <p:spPr>
          <a:xfrm flipH="false" flipV="false" rot="0">
            <a:off x="-9722110" y="-6054859"/>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27761"/>
            <a:ext cx="3451328" cy="658117"/>
            <a:chOff x="0" y="0"/>
            <a:chExt cx="759854" cy="144893"/>
          </a:xfrm>
        </p:grpSpPr>
        <p:sp>
          <p:nvSpPr>
            <p:cNvPr name="Freeform 3" id="3"/>
            <p:cNvSpPr/>
            <p:nvPr/>
          </p:nvSpPr>
          <p:spPr>
            <a:xfrm flipH="false" flipV="false" rot="0">
              <a:off x="0" y="0"/>
              <a:ext cx="759854" cy="144893"/>
            </a:xfrm>
            <a:custGeom>
              <a:avLst/>
              <a:gdLst/>
              <a:ahLst/>
              <a:cxnLst/>
              <a:rect r="r" b="b" t="t" l="l"/>
              <a:pathLst>
                <a:path h="144893" w="759854">
                  <a:moveTo>
                    <a:pt x="0" y="0"/>
                  </a:moveTo>
                  <a:lnTo>
                    <a:pt x="759854" y="0"/>
                  </a:lnTo>
                  <a:lnTo>
                    <a:pt x="759854" y="144893"/>
                  </a:lnTo>
                  <a:lnTo>
                    <a:pt x="0" y="144893"/>
                  </a:lnTo>
                  <a:close/>
                </a:path>
              </a:pathLst>
            </a:custGeom>
            <a:solidFill>
              <a:srgbClr val="C7ED2E"/>
            </a:solidFill>
          </p:spPr>
        </p:sp>
        <p:sp>
          <p:nvSpPr>
            <p:cNvPr name="TextBox 4" id="4"/>
            <p:cNvSpPr txBox="true"/>
            <p:nvPr/>
          </p:nvSpPr>
          <p:spPr>
            <a:xfrm>
              <a:off x="0" y="-38100"/>
              <a:ext cx="759854" cy="182993"/>
            </a:xfrm>
            <a:prstGeom prst="rect">
              <a:avLst/>
            </a:prstGeom>
          </p:spPr>
          <p:txBody>
            <a:bodyPr anchor="ctr" rtlCol="false" tIns="60771" lIns="60771" bIns="60771" rIns="60771"/>
            <a:lstStyle/>
            <a:p>
              <a:pPr algn="ctr">
                <a:lnSpc>
                  <a:spcPts val="2659"/>
                </a:lnSpc>
                <a:spcBef>
                  <a:spcPct val="0"/>
                </a:spcBef>
              </a:pPr>
            </a:p>
          </p:txBody>
        </p:sp>
      </p:grpSp>
      <p:sp>
        <p:nvSpPr>
          <p:cNvPr name="AutoShape 5" id="5"/>
          <p:cNvSpPr/>
          <p:nvPr/>
        </p:nvSpPr>
        <p:spPr>
          <a:xfrm>
            <a:off x="3619960" y="3699479"/>
            <a:ext cx="2764446" cy="0"/>
          </a:xfrm>
          <a:prstGeom prst="line">
            <a:avLst/>
          </a:prstGeom>
          <a:ln cap="flat" w="57150">
            <a:solidFill>
              <a:srgbClr val="C7ED2E"/>
            </a:solidFill>
            <a:prstDash val="solid"/>
            <a:headEnd type="none" len="sm" w="sm"/>
            <a:tailEnd type="none" len="sm" w="sm"/>
          </a:ln>
        </p:spPr>
      </p:sp>
      <p:sp>
        <p:nvSpPr>
          <p:cNvPr name="Freeform 6" id="6"/>
          <p:cNvSpPr/>
          <p:nvPr/>
        </p:nvSpPr>
        <p:spPr>
          <a:xfrm flipH="false" flipV="false" rot="0">
            <a:off x="-8698664" y="6402890"/>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4332732"/>
            <a:ext cx="7346731" cy="5954268"/>
            <a:chOff x="0" y="0"/>
            <a:chExt cx="1230900" cy="997602"/>
          </a:xfrm>
        </p:grpSpPr>
        <p:sp>
          <p:nvSpPr>
            <p:cNvPr name="Freeform 8" id="8"/>
            <p:cNvSpPr/>
            <p:nvPr/>
          </p:nvSpPr>
          <p:spPr>
            <a:xfrm flipH="false" flipV="false" rot="0">
              <a:off x="0" y="0"/>
              <a:ext cx="1230900" cy="997602"/>
            </a:xfrm>
            <a:custGeom>
              <a:avLst/>
              <a:gdLst/>
              <a:ahLst/>
              <a:cxnLst/>
              <a:rect r="r" b="b" t="t" l="l"/>
              <a:pathLst>
                <a:path h="997602" w="1230900">
                  <a:moveTo>
                    <a:pt x="0" y="0"/>
                  </a:moveTo>
                  <a:lnTo>
                    <a:pt x="1230900" y="0"/>
                  </a:lnTo>
                  <a:lnTo>
                    <a:pt x="1230900" y="997602"/>
                  </a:lnTo>
                  <a:lnTo>
                    <a:pt x="0" y="997602"/>
                  </a:lnTo>
                  <a:close/>
                </a:path>
              </a:pathLst>
            </a:custGeom>
            <a:blipFill>
              <a:blip r:embed="rId4"/>
              <a:stretch>
                <a:fillRect l="0" t="-32257" r="0" b="-32257"/>
              </a:stretch>
            </a:blipFill>
          </p:spPr>
        </p:sp>
      </p:grpSp>
      <p:sp>
        <p:nvSpPr>
          <p:cNvPr name="Freeform 9" id="9"/>
          <p:cNvSpPr/>
          <p:nvPr/>
        </p:nvSpPr>
        <p:spPr>
          <a:xfrm flipH="false" flipV="false" rot="0">
            <a:off x="6896785" y="2693002"/>
            <a:ext cx="1478646" cy="1035052"/>
          </a:xfrm>
          <a:custGeom>
            <a:avLst/>
            <a:gdLst/>
            <a:ahLst/>
            <a:cxnLst/>
            <a:rect r="r" b="b" t="t" l="l"/>
            <a:pathLst>
              <a:path h="1035052" w="1478646">
                <a:moveTo>
                  <a:pt x="0" y="0"/>
                </a:moveTo>
                <a:lnTo>
                  <a:pt x="1478646" y="0"/>
                </a:lnTo>
                <a:lnTo>
                  <a:pt x="1478646" y="1035052"/>
                </a:lnTo>
                <a:lnTo>
                  <a:pt x="0" y="1035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790263" y="1443859"/>
            <a:ext cx="769939" cy="457200"/>
            <a:chOff x="0" y="0"/>
            <a:chExt cx="169512" cy="100658"/>
          </a:xfrm>
        </p:grpSpPr>
        <p:sp>
          <p:nvSpPr>
            <p:cNvPr name="Freeform 11" id="11"/>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12" id="12"/>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sp>
        <p:nvSpPr>
          <p:cNvPr name="TextBox 13" id="13"/>
          <p:cNvSpPr txBox="true"/>
          <p:nvPr/>
        </p:nvSpPr>
        <p:spPr>
          <a:xfrm rot="0">
            <a:off x="11055421" y="1158109"/>
            <a:ext cx="6203879" cy="8286124"/>
          </a:xfrm>
          <a:prstGeom prst="rect">
            <a:avLst/>
          </a:prstGeom>
        </p:spPr>
        <p:txBody>
          <a:bodyPr anchor="t" rtlCol="false" tIns="0" lIns="0" bIns="0" rIns="0">
            <a:spAutoFit/>
          </a:bodyPr>
          <a:lstStyle/>
          <a:p>
            <a:pPr algn="l" marL="0" indent="0" lvl="0">
              <a:lnSpc>
                <a:spcPts val="6600"/>
              </a:lnSpc>
            </a:pPr>
            <a:r>
              <a:rPr lang="en-US" sz="3000">
                <a:solidFill>
                  <a:srgbClr val="000000"/>
                </a:solidFill>
                <a:latin typeface="Montserrat"/>
                <a:ea typeface="Montserrat"/>
                <a:cs typeface="Montserrat"/>
                <a:sym typeface="Montserrat"/>
              </a:rPr>
              <a:t>Presentation Team</a:t>
            </a:r>
          </a:p>
          <a:p>
            <a:pPr algn="l" marL="0" indent="0" lvl="0">
              <a:lnSpc>
                <a:spcPts val="6600"/>
              </a:lnSpc>
            </a:pPr>
            <a:r>
              <a:rPr lang="en-US" sz="3000">
                <a:solidFill>
                  <a:srgbClr val="000000"/>
                </a:solidFill>
                <a:latin typeface="Montserrat"/>
                <a:ea typeface="Montserrat"/>
                <a:cs typeface="Montserrat"/>
                <a:sym typeface="Montserrat"/>
              </a:rPr>
              <a:t>Highlights and Key Updates</a:t>
            </a:r>
          </a:p>
          <a:p>
            <a:pPr algn="l" marL="0" indent="0" lvl="0">
              <a:lnSpc>
                <a:spcPts val="6600"/>
              </a:lnSpc>
            </a:pPr>
            <a:r>
              <a:rPr lang="en-US" sz="3000">
                <a:solidFill>
                  <a:srgbClr val="000000"/>
                </a:solidFill>
                <a:latin typeface="Montserrat"/>
                <a:ea typeface="Montserrat"/>
                <a:cs typeface="Montserrat"/>
                <a:sym typeface="Montserrat"/>
              </a:rPr>
              <a:t>Timeline</a:t>
            </a:r>
          </a:p>
          <a:p>
            <a:pPr algn="l" marL="0" indent="0" lvl="0">
              <a:lnSpc>
                <a:spcPts val="6600"/>
              </a:lnSpc>
            </a:pPr>
            <a:r>
              <a:rPr lang="en-US" sz="3000">
                <a:solidFill>
                  <a:srgbClr val="000000"/>
                </a:solidFill>
                <a:latin typeface="Montserrat"/>
                <a:ea typeface="Montserrat"/>
                <a:cs typeface="Montserrat"/>
                <a:sym typeface="Montserrat"/>
              </a:rPr>
              <a:t>Income Statement</a:t>
            </a:r>
          </a:p>
          <a:p>
            <a:pPr algn="l" marL="0" indent="0" lvl="0">
              <a:lnSpc>
                <a:spcPts val="6600"/>
              </a:lnSpc>
            </a:pPr>
            <a:r>
              <a:rPr lang="en-US" sz="3000">
                <a:solidFill>
                  <a:srgbClr val="000000"/>
                </a:solidFill>
                <a:latin typeface="Montserrat"/>
                <a:ea typeface="Montserrat"/>
                <a:cs typeface="Montserrat"/>
                <a:sym typeface="Montserrat"/>
              </a:rPr>
              <a:t>Balance</a:t>
            </a:r>
          </a:p>
          <a:p>
            <a:pPr algn="l" marL="0" indent="0" lvl="0">
              <a:lnSpc>
                <a:spcPts val="6600"/>
              </a:lnSpc>
            </a:pPr>
            <a:r>
              <a:rPr lang="en-US" sz="3000">
                <a:solidFill>
                  <a:srgbClr val="000000"/>
                </a:solidFill>
                <a:latin typeface="Montserrat"/>
                <a:ea typeface="Montserrat"/>
                <a:cs typeface="Montserrat"/>
                <a:sym typeface="Montserrat"/>
              </a:rPr>
              <a:t>Cash Flow Statement</a:t>
            </a:r>
          </a:p>
          <a:p>
            <a:pPr algn="l" marL="0" indent="0" lvl="0">
              <a:lnSpc>
                <a:spcPts val="6600"/>
              </a:lnSpc>
            </a:pPr>
            <a:r>
              <a:rPr lang="en-US" sz="3000">
                <a:solidFill>
                  <a:srgbClr val="000000"/>
                </a:solidFill>
                <a:latin typeface="Montserrat"/>
                <a:ea typeface="Montserrat"/>
                <a:cs typeface="Montserrat"/>
                <a:sym typeface="Montserrat"/>
              </a:rPr>
              <a:t>Revenue Analysis</a:t>
            </a:r>
          </a:p>
          <a:p>
            <a:pPr algn="l" marL="0" indent="0" lvl="0">
              <a:lnSpc>
                <a:spcPts val="6600"/>
              </a:lnSpc>
            </a:pPr>
            <a:r>
              <a:rPr lang="en-US" sz="3000">
                <a:solidFill>
                  <a:srgbClr val="000000"/>
                </a:solidFill>
                <a:latin typeface="Montserrat"/>
                <a:ea typeface="Montserrat"/>
                <a:cs typeface="Montserrat"/>
                <a:sym typeface="Montserrat"/>
              </a:rPr>
              <a:t>Profitability Ratios</a:t>
            </a:r>
          </a:p>
          <a:p>
            <a:pPr algn="l" marL="0" indent="0" lvl="0">
              <a:lnSpc>
                <a:spcPts val="6600"/>
              </a:lnSpc>
            </a:pPr>
            <a:r>
              <a:rPr lang="en-US" sz="3000">
                <a:solidFill>
                  <a:srgbClr val="000000"/>
                </a:solidFill>
                <a:latin typeface="Montserrat"/>
                <a:ea typeface="Montserrat"/>
                <a:cs typeface="Montserrat"/>
                <a:sym typeface="Montserrat"/>
              </a:rPr>
              <a:t>Revenue Analysis</a:t>
            </a:r>
          </a:p>
          <a:p>
            <a:pPr algn="l">
              <a:lnSpc>
                <a:spcPts val="6600"/>
              </a:lnSpc>
            </a:pPr>
            <a:r>
              <a:rPr lang="en-US" sz="3000">
                <a:solidFill>
                  <a:srgbClr val="000000"/>
                </a:solidFill>
                <a:latin typeface="Montserrat"/>
                <a:ea typeface="Montserrat"/>
                <a:cs typeface="Montserrat"/>
                <a:sym typeface="Montserrat"/>
              </a:rPr>
              <a:t>Conclusion</a:t>
            </a:r>
          </a:p>
        </p:txBody>
      </p:sp>
      <p:grpSp>
        <p:nvGrpSpPr>
          <p:cNvPr name="Group 14" id="14"/>
          <p:cNvGrpSpPr/>
          <p:nvPr/>
        </p:nvGrpSpPr>
        <p:grpSpPr>
          <a:xfrm rot="0">
            <a:off x="9790263" y="2281989"/>
            <a:ext cx="769939" cy="457200"/>
            <a:chOff x="0" y="0"/>
            <a:chExt cx="169512" cy="100658"/>
          </a:xfrm>
        </p:grpSpPr>
        <p:sp>
          <p:nvSpPr>
            <p:cNvPr name="Freeform 15" id="15"/>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16" id="16"/>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17" id="17"/>
          <p:cNvGrpSpPr/>
          <p:nvPr/>
        </p:nvGrpSpPr>
        <p:grpSpPr>
          <a:xfrm rot="0">
            <a:off x="9790263" y="3120120"/>
            <a:ext cx="769939" cy="457200"/>
            <a:chOff x="0" y="0"/>
            <a:chExt cx="169512" cy="100658"/>
          </a:xfrm>
        </p:grpSpPr>
        <p:sp>
          <p:nvSpPr>
            <p:cNvPr name="Freeform 18" id="18"/>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19" id="19"/>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20" id="20"/>
          <p:cNvGrpSpPr/>
          <p:nvPr/>
        </p:nvGrpSpPr>
        <p:grpSpPr>
          <a:xfrm rot="0">
            <a:off x="9790263" y="3958250"/>
            <a:ext cx="769939" cy="457200"/>
            <a:chOff x="0" y="0"/>
            <a:chExt cx="169512" cy="100658"/>
          </a:xfrm>
        </p:grpSpPr>
        <p:sp>
          <p:nvSpPr>
            <p:cNvPr name="Freeform 21" id="21"/>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22" id="22"/>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23" id="23"/>
          <p:cNvGrpSpPr/>
          <p:nvPr/>
        </p:nvGrpSpPr>
        <p:grpSpPr>
          <a:xfrm rot="0">
            <a:off x="9790263" y="4796381"/>
            <a:ext cx="769939" cy="457200"/>
            <a:chOff x="0" y="0"/>
            <a:chExt cx="169512" cy="100658"/>
          </a:xfrm>
        </p:grpSpPr>
        <p:sp>
          <p:nvSpPr>
            <p:cNvPr name="Freeform 24" id="24"/>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25" id="25"/>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26" id="26"/>
          <p:cNvGrpSpPr/>
          <p:nvPr/>
        </p:nvGrpSpPr>
        <p:grpSpPr>
          <a:xfrm rot="0">
            <a:off x="9790263" y="5634511"/>
            <a:ext cx="769939" cy="457200"/>
            <a:chOff x="0" y="0"/>
            <a:chExt cx="169512" cy="100658"/>
          </a:xfrm>
        </p:grpSpPr>
        <p:sp>
          <p:nvSpPr>
            <p:cNvPr name="Freeform 27" id="27"/>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28" id="28"/>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29" id="29"/>
          <p:cNvGrpSpPr/>
          <p:nvPr/>
        </p:nvGrpSpPr>
        <p:grpSpPr>
          <a:xfrm rot="0">
            <a:off x="9790263" y="6472642"/>
            <a:ext cx="769939" cy="457200"/>
            <a:chOff x="0" y="0"/>
            <a:chExt cx="169512" cy="100658"/>
          </a:xfrm>
        </p:grpSpPr>
        <p:sp>
          <p:nvSpPr>
            <p:cNvPr name="Freeform 30" id="30"/>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31" id="31"/>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32" id="32"/>
          <p:cNvGrpSpPr/>
          <p:nvPr/>
        </p:nvGrpSpPr>
        <p:grpSpPr>
          <a:xfrm rot="0">
            <a:off x="9790263" y="7310772"/>
            <a:ext cx="769939" cy="457200"/>
            <a:chOff x="0" y="0"/>
            <a:chExt cx="169512" cy="100658"/>
          </a:xfrm>
        </p:grpSpPr>
        <p:sp>
          <p:nvSpPr>
            <p:cNvPr name="Freeform 33" id="33"/>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34" id="34"/>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35" id="35"/>
          <p:cNvGrpSpPr/>
          <p:nvPr/>
        </p:nvGrpSpPr>
        <p:grpSpPr>
          <a:xfrm rot="0">
            <a:off x="9790263" y="8148903"/>
            <a:ext cx="769939" cy="457200"/>
            <a:chOff x="0" y="0"/>
            <a:chExt cx="169512" cy="100658"/>
          </a:xfrm>
        </p:grpSpPr>
        <p:sp>
          <p:nvSpPr>
            <p:cNvPr name="Freeform 36" id="36"/>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37" id="37"/>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grpSp>
        <p:nvGrpSpPr>
          <p:cNvPr name="Group 38" id="38"/>
          <p:cNvGrpSpPr/>
          <p:nvPr/>
        </p:nvGrpSpPr>
        <p:grpSpPr>
          <a:xfrm rot="0">
            <a:off x="9790263" y="8987033"/>
            <a:ext cx="769939" cy="457200"/>
            <a:chOff x="0" y="0"/>
            <a:chExt cx="169512" cy="100658"/>
          </a:xfrm>
        </p:grpSpPr>
        <p:sp>
          <p:nvSpPr>
            <p:cNvPr name="Freeform 39" id="39"/>
            <p:cNvSpPr/>
            <p:nvPr/>
          </p:nvSpPr>
          <p:spPr>
            <a:xfrm flipH="false" flipV="false" rot="0">
              <a:off x="0" y="0"/>
              <a:ext cx="169512" cy="100658"/>
            </a:xfrm>
            <a:custGeom>
              <a:avLst/>
              <a:gdLst/>
              <a:ahLst/>
              <a:cxnLst/>
              <a:rect r="r" b="b" t="t" l="l"/>
              <a:pathLst>
                <a:path h="100658" w="169512">
                  <a:moveTo>
                    <a:pt x="0" y="0"/>
                  </a:moveTo>
                  <a:lnTo>
                    <a:pt x="169512" y="0"/>
                  </a:lnTo>
                  <a:lnTo>
                    <a:pt x="169512" y="100658"/>
                  </a:lnTo>
                  <a:lnTo>
                    <a:pt x="0" y="100658"/>
                  </a:lnTo>
                  <a:close/>
                </a:path>
              </a:pathLst>
            </a:custGeom>
            <a:solidFill>
              <a:srgbClr val="C7ED2E"/>
            </a:solidFill>
          </p:spPr>
        </p:sp>
        <p:sp>
          <p:nvSpPr>
            <p:cNvPr name="TextBox 40" id="40"/>
            <p:cNvSpPr txBox="true"/>
            <p:nvPr/>
          </p:nvSpPr>
          <p:spPr>
            <a:xfrm>
              <a:off x="0" y="-38100"/>
              <a:ext cx="169512" cy="138758"/>
            </a:xfrm>
            <a:prstGeom prst="rect">
              <a:avLst/>
            </a:prstGeom>
          </p:spPr>
          <p:txBody>
            <a:bodyPr anchor="ctr" rtlCol="false" tIns="60771" lIns="60771" bIns="60771" rIns="60771"/>
            <a:lstStyle/>
            <a:p>
              <a:pPr algn="ctr">
                <a:lnSpc>
                  <a:spcPts val="2659"/>
                </a:lnSpc>
                <a:spcBef>
                  <a:spcPct val="0"/>
                </a:spcBef>
              </a:pPr>
            </a:p>
          </p:txBody>
        </p:sp>
      </p:grpSp>
      <p:sp>
        <p:nvSpPr>
          <p:cNvPr name="TextBox 41" id="41"/>
          <p:cNvSpPr txBox="true"/>
          <p:nvPr/>
        </p:nvSpPr>
        <p:spPr>
          <a:xfrm rot="0">
            <a:off x="9908024" y="1158109"/>
            <a:ext cx="757174" cy="8286124"/>
          </a:xfrm>
          <a:prstGeom prst="rect">
            <a:avLst/>
          </a:prstGeom>
        </p:spPr>
        <p:txBody>
          <a:bodyPr anchor="t" rtlCol="false" tIns="0" lIns="0" bIns="0" rIns="0">
            <a:spAutoFit/>
          </a:bodyPr>
          <a:lstStyle/>
          <a:p>
            <a:pPr algn="l">
              <a:lnSpc>
                <a:spcPts val="6600"/>
              </a:lnSpc>
            </a:pPr>
            <a:r>
              <a:rPr lang="en-US" sz="3000" b="true">
                <a:solidFill>
                  <a:srgbClr val="000000"/>
                </a:solidFill>
                <a:latin typeface="Montserrat Bold"/>
                <a:ea typeface="Montserrat Bold"/>
                <a:cs typeface="Montserrat Bold"/>
                <a:sym typeface="Montserrat Bold"/>
              </a:rPr>
              <a:t>01.</a:t>
            </a:r>
          </a:p>
          <a:p>
            <a:pPr algn="l">
              <a:lnSpc>
                <a:spcPts val="6600"/>
              </a:lnSpc>
            </a:pPr>
            <a:r>
              <a:rPr lang="en-US" sz="3000" b="true">
                <a:solidFill>
                  <a:srgbClr val="000000"/>
                </a:solidFill>
                <a:latin typeface="Montserrat Bold"/>
                <a:ea typeface="Montserrat Bold"/>
                <a:cs typeface="Montserrat Bold"/>
                <a:sym typeface="Montserrat Bold"/>
              </a:rPr>
              <a:t>02.</a:t>
            </a:r>
          </a:p>
          <a:p>
            <a:pPr algn="l">
              <a:lnSpc>
                <a:spcPts val="6600"/>
              </a:lnSpc>
            </a:pPr>
            <a:r>
              <a:rPr lang="en-US" sz="3000" b="true">
                <a:solidFill>
                  <a:srgbClr val="000000"/>
                </a:solidFill>
                <a:latin typeface="Montserrat Bold"/>
                <a:ea typeface="Montserrat Bold"/>
                <a:cs typeface="Montserrat Bold"/>
                <a:sym typeface="Montserrat Bold"/>
              </a:rPr>
              <a:t>03.</a:t>
            </a:r>
          </a:p>
          <a:p>
            <a:pPr algn="l">
              <a:lnSpc>
                <a:spcPts val="6600"/>
              </a:lnSpc>
            </a:pPr>
            <a:r>
              <a:rPr lang="en-US" sz="3000" b="true">
                <a:solidFill>
                  <a:srgbClr val="000000"/>
                </a:solidFill>
                <a:latin typeface="Montserrat Bold"/>
                <a:ea typeface="Montserrat Bold"/>
                <a:cs typeface="Montserrat Bold"/>
                <a:sym typeface="Montserrat Bold"/>
              </a:rPr>
              <a:t>04.</a:t>
            </a:r>
          </a:p>
          <a:p>
            <a:pPr algn="l">
              <a:lnSpc>
                <a:spcPts val="6600"/>
              </a:lnSpc>
            </a:pPr>
            <a:r>
              <a:rPr lang="en-US" sz="3000" b="true">
                <a:solidFill>
                  <a:srgbClr val="000000"/>
                </a:solidFill>
                <a:latin typeface="Montserrat Bold"/>
                <a:ea typeface="Montserrat Bold"/>
                <a:cs typeface="Montserrat Bold"/>
                <a:sym typeface="Montserrat Bold"/>
              </a:rPr>
              <a:t>05.</a:t>
            </a:r>
          </a:p>
          <a:p>
            <a:pPr algn="l">
              <a:lnSpc>
                <a:spcPts val="6600"/>
              </a:lnSpc>
            </a:pPr>
            <a:r>
              <a:rPr lang="en-US" sz="3000" b="true">
                <a:solidFill>
                  <a:srgbClr val="000000"/>
                </a:solidFill>
                <a:latin typeface="Montserrat Bold"/>
                <a:ea typeface="Montserrat Bold"/>
                <a:cs typeface="Montserrat Bold"/>
                <a:sym typeface="Montserrat Bold"/>
              </a:rPr>
              <a:t>06.</a:t>
            </a:r>
          </a:p>
          <a:p>
            <a:pPr algn="l">
              <a:lnSpc>
                <a:spcPts val="6600"/>
              </a:lnSpc>
            </a:pPr>
            <a:r>
              <a:rPr lang="en-US" sz="3000" b="true">
                <a:solidFill>
                  <a:srgbClr val="000000"/>
                </a:solidFill>
                <a:latin typeface="Montserrat Bold"/>
                <a:ea typeface="Montserrat Bold"/>
                <a:cs typeface="Montserrat Bold"/>
                <a:sym typeface="Montserrat Bold"/>
              </a:rPr>
              <a:t>07.</a:t>
            </a:r>
          </a:p>
          <a:p>
            <a:pPr algn="l">
              <a:lnSpc>
                <a:spcPts val="6600"/>
              </a:lnSpc>
            </a:pPr>
            <a:r>
              <a:rPr lang="en-US" sz="3000" b="true">
                <a:solidFill>
                  <a:srgbClr val="000000"/>
                </a:solidFill>
                <a:latin typeface="Montserrat Bold"/>
                <a:ea typeface="Montserrat Bold"/>
                <a:cs typeface="Montserrat Bold"/>
                <a:sym typeface="Montserrat Bold"/>
              </a:rPr>
              <a:t>08.</a:t>
            </a:r>
          </a:p>
          <a:p>
            <a:pPr algn="l">
              <a:lnSpc>
                <a:spcPts val="6600"/>
              </a:lnSpc>
            </a:pPr>
            <a:r>
              <a:rPr lang="en-US" sz="3000" b="true">
                <a:solidFill>
                  <a:srgbClr val="000000"/>
                </a:solidFill>
                <a:latin typeface="Montserrat Bold"/>
                <a:ea typeface="Montserrat Bold"/>
                <a:cs typeface="Montserrat Bold"/>
                <a:sym typeface="Montserrat Bold"/>
              </a:rPr>
              <a:t>09.</a:t>
            </a:r>
          </a:p>
          <a:p>
            <a:pPr algn="l">
              <a:lnSpc>
                <a:spcPts val="6600"/>
              </a:lnSpc>
            </a:pPr>
            <a:r>
              <a:rPr lang="en-US" sz="3000" b="true">
                <a:solidFill>
                  <a:srgbClr val="000000"/>
                </a:solidFill>
                <a:latin typeface="Montserrat Bold"/>
                <a:ea typeface="Montserrat Bold"/>
                <a:cs typeface="Montserrat Bold"/>
                <a:sym typeface="Montserrat Bold"/>
              </a:rPr>
              <a:t>10.</a:t>
            </a:r>
          </a:p>
        </p:txBody>
      </p:sp>
      <p:grpSp>
        <p:nvGrpSpPr>
          <p:cNvPr name="Group 42" id="42"/>
          <p:cNvGrpSpPr/>
          <p:nvPr/>
        </p:nvGrpSpPr>
        <p:grpSpPr>
          <a:xfrm rot="0">
            <a:off x="1028700" y="2358622"/>
            <a:ext cx="5355706" cy="1138411"/>
            <a:chOff x="0" y="0"/>
            <a:chExt cx="1179127" cy="250636"/>
          </a:xfrm>
        </p:grpSpPr>
        <p:sp>
          <p:nvSpPr>
            <p:cNvPr name="Freeform 43" id="43"/>
            <p:cNvSpPr/>
            <p:nvPr/>
          </p:nvSpPr>
          <p:spPr>
            <a:xfrm flipH="false" flipV="false" rot="0">
              <a:off x="0" y="0"/>
              <a:ext cx="1179127" cy="250636"/>
            </a:xfrm>
            <a:custGeom>
              <a:avLst/>
              <a:gdLst/>
              <a:ahLst/>
              <a:cxnLst/>
              <a:rect r="r" b="b" t="t" l="l"/>
              <a:pathLst>
                <a:path h="250636" w="1179127">
                  <a:moveTo>
                    <a:pt x="0" y="0"/>
                  </a:moveTo>
                  <a:lnTo>
                    <a:pt x="1179127" y="0"/>
                  </a:lnTo>
                  <a:lnTo>
                    <a:pt x="1179127" y="250636"/>
                  </a:lnTo>
                  <a:lnTo>
                    <a:pt x="0" y="250636"/>
                  </a:lnTo>
                  <a:close/>
                </a:path>
              </a:pathLst>
            </a:custGeom>
            <a:solidFill>
              <a:srgbClr val="000000">
                <a:alpha val="0"/>
              </a:srgbClr>
            </a:solidFill>
            <a:ln w="19050" cap="sq">
              <a:solidFill>
                <a:srgbClr val="000000"/>
              </a:solidFill>
              <a:prstDash val="dash"/>
              <a:miter/>
            </a:ln>
          </p:spPr>
        </p:sp>
        <p:sp>
          <p:nvSpPr>
            <p:cNvPr name="TextBox 44" id="44"/>
            <p:cNvSpPr txBox="true"/>
            <p:nvPr/>
          </p:nvSpPr>
          <p:spPr>
            <a:xfrm>
              <a:off x="0" y="-38100"/>
              <a:ext cx="1179127" cy="288736"/>
            </a:xfrm>
            <a:prstGeom prst="rect">
              <a:avLst/>
            </a:prstGeom>
          </p:spPr>
          <p:txBody>
            <a:bodyPr anchor="ctr" rtlCol="false" tIns="60771" lIns="60771" bIns="60771" rIns="60771"/>
            <a:lstStyle/>
            <a:p>
              <a:pPr algn="ctr">
                <a:lnSpc>
                  <a:spcPts val="2659"/>
                </a:lnSpc>
                <a:spcBef>
                  <a:spcPct val="0"/>
                </a:spcBef>
              </a:pPr>
            </a:p>
          </p:txBody>
        </p:sp>
      </p:grpSp>
      <p:sp>
        <p:nvSpPr>
          <p:cNvPr name="TextBox 45" id="45"/>
          <p:cNvSpPr txBox="true"/>
          <p:nvPr/>
        </p:nvSpPr>
        <p:spPr>
          <a:xfrm rot="0">
            <a:off x="1294702" y="1297234"/>
            <a:ext cx="5268708" cy="2053579"/>
          </a:xfrm>
          <a:prstGeom prst="rect">
            <a:avLst/>
          </a:prstGeom>
        </p:spPr>
        <p:txBody>
          <a:bodyPr anchor="t" rtlCol="false" tIns="0" lIns="0" bIns="0" rIns="0">
            <a:spAutoFit/>
          </a:bodyPr>
          <a:lstStyle/>
          <a:p>
            <a:pPr algn="l">
              <a:lnSpc>
                <a:spcPts val="8280"/>
              </a:lnSpc>
            </a:pPr>
            <a:r>
              <a:rPr lang="en-US" sz="6000" b="true">
                <a:solidFill>
                  <a:srgbClr val="000000"/>
                </a:solidFill>
                <a:latin typeface="Montserrat Bold"/>
                <a:ea typeface="Montserrat Bold"/>
                <a:cs typeface="Montserrat Bold"/>
                <a:sym typeface="Montserrat Bold"/>
              </a:rPr>
              <a:t>Contents of The Report</a:t>
            </a:r>
          </a:p>
        </p:txBody>
      </p:sp>
      <p:sp>
        <p:nvSpPr>
          <p:cNvPr name="Freeform 46" id="46"/>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7" id="47"/>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50556" y="1144162"/>
            <a:ext cx="3070184" cy="814564"/>
            <a:chOff x="0" y="0"/>
            <a:chExt cx="675940" cy="179337"/>
          </a:xfrm>
        </p:grpSpPr>
        <p:sp>
          <p:nvSpPr>
            <p:cNvPr name="Freeform 3" id="3"/>
            <p:cNvSpPr/>
            <p:nvPr/>
          </p:nvSpPr>
          <p:spPr>
            <a:xfrm flipH="false" flipV="false" rot="0">
              <a:off x="0" y="0"/>
              <a:ext cx="675940" cy="179337"/>
            </a:xfrm>
            <a:custGeom>
              <a:avLst/>
              <a:gdLst/>
              <a:ahLst/>
              <a:cxnLst/>
              <a:rect r="r" b="b" t="t" l="l"/>
              <a:pathLst>
                <a:path h="179337" w="675940">
                  <a:moveTo>
                    <a:pt x="0" y="0"/>
                  </a:moveTo>
                  <a:lnTo>
                    <a:pt x="675940" y="0"/>
                  </a:lnTo>
                  <a:lnTo>
                    <a:pt x="675940" y="179337"/>
                  </a:lnTo>
                  <a:lnTo>
                    <a:pt x="0" y="179337"/>
                  </a:lnTo>
                  <a:close/>
                </a:path>
              </a:pathLst>
            </a:custGeom>
            <a:solidFill>
              <a:srgbClr val="C7ED2E"/>
            </a:solidFill>
          </p:spPr>
        </p:sp>
        <p:sp>
          <p:nvSpPr>
            <p:cNvPr name="TextBox 4" id="4"/>
            <p:cNvSpPr txBox="true"/>
            <p:nvPr/>
          </p:nvSpPr>
          <p:spPr>
            <a:xfrm>
              <a:off x="0" y="-38100"/>
              <a:ext cx="675940" cy="217437"/>
            </a:xfrm>
            <a:prstGeom prst="rect">
              <a:avLst/>
            </a:prstGeom>
          </p:spPr>
          <p:txBody>
            <a:bodyPr anchor="ctr" rtlCol="false" tIns="60771" lIns="60771" bIns="60771" rIns="60771"/>
            <a:lstStyle/>
            <a:p>
              <a:pPr algn="ctr">
                <a:lnSpc>
                  <a:spcPts val="2659"/>
                </a:lnSpc>
                <a:spcBef>
                  <a:spcPct val="0"/>
                </a:spcBef>
              </a:pPr>
            </a:p>
          </p:txBody>
        </p:sp>
      </p:grpSp>
      <p:sp>
        <p:nvSpPr>
          <p:cNvPr name="AutoShape 5" id="5"/>
          <p:cNvSpPr/>
          <p:nvPr/>
        </p:nvSpPr>
        <p:spPr>
          <a:xfrm>
            <a:off x="10597602" y="2647681"/>
            <a:ext cx="2494145" cy="0"/>
          </a:xfrm>
          <a:prstGeom prst="line">
            <a:avLst/>
          </a:prstGeom>
          <a:ln cap="flat" w="57150">
            <a:solidFill>
              <a:srgbClr val="C7ED2E"/>
            </a:solidFill>
            <a:prstDash val="solid"/>
            <a:headEnd type="none" len="sm" w="sm"/>
            <a:tailEnd type="none" len="sm" w="sm"/>
          </a:ln>
        </p:spPr>
      </p:sp>
      <p:grpSp>
        <p:nvGrpSpPr>
          <p:cNvPr name="Group 6" id="6"/>
          <p:cNvGrpSpPr/>
          <p:nvPr/>
        </p:nvGrpSpPr>
        <p:grpSpPr>
          <a:xfrm rot="0">
            <a:off x="1619653" y="3119884"/>
            <a:ext cx="3790952" cy="4521748"/>
            <a:chOff x="0" y="0"/>
            <a:chExt cx="587318" cy="700537"/>
          </a:xfrm>
        </p:grpSpPr>
        <p:sp>
          <p:nvSpPr>
            <p:cNvPr name="Freeform 7" id="7"/>
            <p:cNvSpPr/>
            <p:nvPr/>
          </p:nvSpPr>
          <p:spPr>
            <a:xfrm flipH="false" flipV="false" rot="0">
              <a:off x="0" y="0"/>
              <a:ext cx="587318" cy="700537"/>
            </a:xfrm>
            <a:custGeom>
              <a:avLst/>
              <a:gdLst/>
              <a:ahLst/>
              <a:cxnLst/>
              <a:rect r="r" b="b" t="t" l="l"/>
              <a:pathLst>
                <a:path h="700537" w="587318">
                  <a:moveTo>
                    <a:pt x="0" y="0"/>
                  </a:moveTo>
                  <a:lnTo>
                    <a:pt x="587318" y="0"/>
                  </a:lnTo>
                  <a:lnTo>
                    <a:pt x="587318" y="700537"/>
                  </a:lnTo>
                  <a:lnTo>
                    <a:pt x="0" y="700537"/>
                  </a:lnTo>
                  <a:close/>
                </a:path>
              </a:pathLst>
            </a:custGeom>
            <a:blipFill>
              <a:blip r:embed="rId2"/>
              <a:stretch>
                <a:fillRect l="-59085" t="-5593" r="-29956" b="0"/>
              </a:stretch>
            </a:blipFill>
          </p:spPr>
        </p:sp>
      </p:grpSp>
      <p:grpSp>
        <p:nvGrpSpPr>
          <p:cNvPr name="Group 8" id="8"/>
          <p:cNvGrpSpPr/>
          <p:nvPr/>
        </p:nvGrpSpPr>
        <p:grpSpPr>
          <a:xfrm rot="0">
            <a:off x="7136269" y="3119884"/>
            <a:ext cx="3790952" cy="4521748"/>
            <a:chOff x="0" y="0"/>
            <a:chExt cx="587318" cy="700537"/>
          </a:xfrm>
        </p:grpSpPr>
        <p:sp>
          <p:nvSpPr>
            <p:cNvPr name="Freeform 9" id="9"/>
            <p:cNvSpPr/>
            <p:nvPr/>
          </p:nvSpPr>
          <p:spPr>
            <a:xfrm flipH="false" flipV="false" rot="0">
              <a:off x="0" y="0"/>
              <a:ext cx="587318" cy="700537"/>
            </a:xfrm>
            <a:custGeom>
              <a:avLst/>
              <a:gdLst/>
              <a:ahLst/>
              <a:cxnLst/>
              <a:rect r="r" b="b" t="t" l="l"/>
              <a:pathLst>
                <a:path h="700537" w="587318">
                  <a:moveTo>
                    <a:pt x="0" y="0"/>
                  </a:moveTo>
                  <a:lnTo>
                    <a:pt x="587318" y="0"/>
                  </a:lnTo>
                  <a:lnTo>
                    <a:pt x="587318" y="700537"/>
                  </a:lnTo>
                  <a:lnTo>
                    <a:pt x="0" y="700537"/>
                  </a:lnTo>
                  <a:close/>
                </a:path>
              </a:pathLst>
            </a:custGeom>
            <a:blipFill>
              <a:blip r:embed="rId3"/>
              <a:stretch>
                <a:fillRect l="-22006" t="-6764" r="-12010" b="-61876"/>
              </a:stretch>
            </a:blipFill>
          </p:spPr>
        </p:sp>
      </p:grpSp>
      <p:grpSp>
        <p:nvGrpSpPr>
          <p:cNvPr name="Group 10" id="10"/>
          <p:cNvGrpSpPr/>
          <p:nvPr/>
        </p:nvGrpSpPr>
        <p:grpSpPr>
          <a:xfrm rot="0">
            <a:off x="12877396" y="3119884"/>
            <a:ext cx="3790952" cy="4521748"/>
            <a:chOff x="0" y="0"/>
            <a:chExt cx="587318" cy="700537"/>
          </a:xfrm>
        </p:grpSpPr>
        <p:sp>
          <p:nvSpPr>
            <p:cNvPr name="Freeform 11" id="11"/>
            <p:cNvSpPr/>
            <p:nvPr/>
          </p:nvSpPr>
          <p:spPr>
            <a:xfrm flipH="false" flipV="false" rot="0">
              <a:off x="0" y="0"/>
              <a:ext cx="587318" cy="700537"/>
            </a:xfrm>
            <a:custGeom>
              <a:avLst/>
              <a:gdLst/>
              <a:ahLst/>
              <a:cxnLst/>
              <a:rect r="r" b="b" t="t" l="l"/>
              <a:pathLst>
                <a:path h="700537" w="587318">
                  <a:moveTo>
                    <a:pt x="0" y="0"/>
                  </a:moveTo>
                  <a:lnTo>
                    <a:pt x="587318" y="0"/>
                  </a:lnTo>
                  <a:lnTo>
                    <a:pt x="587318" y="700537"/>
                  </a:lnTo>
                  <a:lnTo>
                    <a:pt x="0" y="700537"/>
                  </a:lnTo>
                  <a:close/>
                </a:path>
              </a:pathLst>
            </a:custGeom>
            <a:blipFill>
              <a:blip r:embed="rId4"/>
              <a:stretch>
                <a:fillRect l="-43367" t="0" r="-43367" b="0"/>
              </a:stretch>
            </a:blipFill>
          </p:spPr>
        </p:sp>
      </p:grpSp>
      <p:sp>
        <p:nvSpPr>
          <p:cNvPr name="TextBox 12" id="12"/>
          <p:cNvSpPr txBox="true"/>
          <p:nvPr/>
        </p:nvSpPr>
        <p:spPr>
          <a:xfrm rot="0">
            <a:off x="1722847" y="7836361"/>
            <a:ext cx="3584563" cy="457200"/>
          </a:xfrm>
          <a:prstGeom prst="rect">
            <a:avLst/>
          </a:prstGeom>
        </p:spPr>
        <p:txBody>
          <a:bodyPr anchor="t" rtlCol="false" tIns="0" lIns="0" bIns="0" rIns="0">
            <a:spAutoFit/>
          </a:bodyPr>
          <a:lstStyle/>
          <a:p>
            <a:pPr algn="ctr">
              <a:lnSpc>
                <a:spcPts val="3600"/>
              </a:lnSpc>
            </a:pPr>
            <a:r>
              <a:rPr lang="en-US" sz="3000" b="true">
                <a:solidFill>
                  <a:srgbClr val="000000"/>
                </a:solidFill>
                <a:latin typeface="Montserrat Bold"/>
                <a:ea typeface="Montserrat Bold"/>
                <a:cs typeface="Montserrat Bold"/>
                <a:sym typeface="Montserrat Bold"/>
              </a:rPr>
              <a:t>Avery Davis</a:t>
            </a:r>
          </a:p>
        </p:txBody>
      </p:sp>
      <p:sp>
        <p:nvSpPr>
          <p:cNvPr name="TextBox 13" id="13"/>
          <p:cNvSpPr txBox="true"/>
          <p:nvPr/>
        </p:nvSpPr>
        <p:spPr>
          <a:xfrm rot="0">
            <a:off x="1722847" y="8670330"/>
            <a:ext cx="3584563" cy="304764"/>
          </a:xfrm>
          <a:prstGeom prst="rect">
            <a:avLst/>
          </a:prstGeom>
        </p:spPr>
        <p:txBody>
          <a:bodyPr anchor="t" rtlCol="false" tIns="0" lIns="0" bIns="0" rIns="0">
            <a:spAutoFit/>
          </a:bodyPr>
          <a:lstStyle/>
          <a:p>
            <a:pPr algn="ctr">
              <a:lnSpc>
                <a:spcPts val="2400"/>
              </a:lnSpc>
            </a:pPr>
            <a:r>
              <a:rPr lang="en-US" sz="2000" i="true">
                <a:solidFill>
                  <a:srgbClr val="000000"/>
                </a:solidFill>
                <a:latin typeface="Montserrat Italics"/>
                <a:ea typeface="Montserrat Italics"/>
                <a:cs typeface="Montserrat Italics"/>
                <a:sym typeface="Montserrat Italics"/>
              </a:rPr>
              <a:t>CEO</a:t>
            </a:r>
          </a:p>
        </p:txBody>
      </p:sp>
      <p:sp>
        <p:nvSpPr>
          <p:cNvPr name="AutoShape 14" id="14"/>
          <p:cNvSpPr/>
          <p:nvPr/>
        </p:nvSpPr>
        <p:spPr>
          <a:xfrm flipV="true">
            <a:off x="2017713" y="8465011"/>
            <a:ext cx="2994832" cy="0"/>
          </a:xfrm>
          <a:prstGeom prst="line">
            <a:avLst/>
          </a:prstGeom>
          <a:ln cap="flat" w="47625">
            <a:solidFill>
              <a:srgbClr val="C7ED2E"/>
            </a:solidFill>
            <a:prstDash val="solid"/>
            <a:headEnd type="none" len="sm" w="sm"/>
            <a:tailEnd type="none" len="sm" w="sm"/>
          </a:ln>
        </p:spPr>
      </p:sp>
      <p:sp>
        <p:nvSpPr>
          <p:cNvPr name="TextBox 15" id="15"/>
          <p:cNvSpPr txBox="true"/>
          <p:nvPr/>
        </p:nvSpPr>
        <p:spPr>
          <a:xfrm rot="0">
            <a:off x="7239463" y="7836361"/>
            <a:ext cx="3584563" cy="457200"/>
          </a:xfrm>
          <a:prstGeom prst="rect">
            <a:avLst/>
          </a:prstGeom>
        </p:spPr>
        <p:txBody>
          <a:bodyPr anchor="t" rtlCol="false" tIns="0" lIns="0" bIns="0" rIns="0">
            <a:spAutoFit/>
          </a:bodyPr>
          <a:lstStyle/>
          <a:p>
            <a:pPr algn="ctr">
              <a:lnSpc>
                <a:spcPts val="3600"/>
              </a:lnSpc>
            </a:pPr>
            <a:r>
              <a:rPr lang="en-US" sz="3000" b="true">
                <a:solidFill>
                  <a:srgbClr val="000000"/>
                </a:solidFill>
                <a:latin typeface="Montserrat Bold"/>
                <a:ea typeface="Montserrat Bold"/>
                <a:cs typeface="Montserrat Bold"/>
                <a:sym typeface="Montserrat Bold"/>
              </a:rPr>
              <a:t>Olivia Wilson</a:t>
            </a:r>
          </a:p>
        </p:txBody>
      </p:sp>
      <p:sp>
        <p:nvSpPr>
          <p:cNvPr name="TextBox 16" id="16"/>
          <p:cNvSpPr txBox="true"/>
          <p:nvPr/>
        </p:nvSpPr>
        <p:spPr>
          <a:xfrm rot="0">
            <a:off x="7239463" y="8670330"/>
            <a:ext cx="3584563" cy="304764"/>
          </a:xfrm>
          <a:prstGeom prst="rect">
            <a:avLst/>
          </a:prstGeom>
        </p:spPr>
        <p:txBody>
          <a:bodyPr anchor="t" rtlCol="false" tIns="0" lIns="0" bIns="0" rIns="0">
            <a:spAutoFit/>
          </a:bodyPr>
          <a:lstStyle/>
          <a:p>
            <a:pPr algn="ctr">
              <a:lnSpc>
                <a:spcPts val="2400"/>
              </a:lnSpc>
            </a:pPr>
            <a:r>
              <a:rPr lang="en-US" sz="2000" i="true">
                <a:solidFill>
                  <a:srgbClr val="000000"/>
                </a:solidFill>
                <a:latin typeface="Montserrat Italics"/>
                <a:ea typeface="Montserrat Italics"/>
                <a:cs typeface="Montserrat Italics"/>
                <a:sym typeface="Montserrat Italics"/>
              </a:rPr>
              <a:t>Leader</a:t>
            </a:r>
          </a:p>
        </p:txBody>
      </p:sp>
      <p:sp>
        <p:nvSpPr>
          <p:cNvPr name="AutoShape 17" id="17"/>
          <p:cNvSpPr/>
          <p:nvPr/>
        </p:nvSpPr>
        <p:spPr>
          <a:xfrm flipV="true">
            <a:off x="7534328" y="8465011"/>
            <a:ext cx="2994832" cy="0"/>
          </a:xfrm>
          <a:prstGeom prst="line">
            <a:avLst/>
          </a:prstGeom>
          <a:ln cap="flat" w="47625">
            <a:solidFill>
              <a:srgbClr val="C7ED2E"/>
            </a:solidFill>
            <a:prstDash val="solid"/>
            <a:headEnd type="none" len="sm" w="sm"/>
            <a:tailEnd type="none" len="sm" w="sm"/>
          </a:ln>
        </p:spPr>
      </p:sp>
      <p:sp>
        <p:nvSpPr>
          <p:cNvPr name="TextBox 18" id="18"/>
          <p:cNvSpPr txBox="true"/>
          <p:nvPr/>
        </p:nvSpPr>
        <p:spPr>
          <a:xfrm rot="0">
            <a:off x="12980590" y="7836361"/>
            <a:ext cx="3584563" cy="457200"/>
          </a:xfrm>
          <a:prstGeom prst="rect">
            <a:avLst/>
          </a:prstGeom>
        </p:spPr>
        <p:txBody>
          <a:bodyPr anchor="t" rtlCol="false" tIns="0" lIns="0" bIns="0" rIns="0">
            <a:spAutoFit/>
          </a:bodyPr>
          <a:lstStyle/>
          <a:p>
            <a:pPr algn="ctr">
              <a:lnSpc>
                <a:spcPts val="3600"/>
              </a:lnSpc>
            </a:pPr>
            <a:r>
              <a:rPr lang="en-US" sz="3000" b="true">
                <a:solidFill>
                  <a:srgbClr val="000000"/>
                </a:solidFill>
                <a:latin typeface="Montserrat Bold"/>
                <a:ea typeface="Montserrat Bold"/>
                <a:cs typeface="Montserrat Bold"/>
                <a:sym typeface="Montserrat Bold"/>
              </a:rPr>
              <a:t>Reese Miller</a:t>
            </a:r>
          </a:p>
        </p:txBody>
      </p:sp>
      <p:sp>
        <p:nvSpPr>
          <p:cNvPr name="TextBox 19" id="19"/>
          <p:cNvSpPr txBox="true"/>
          <p:nvPr/>
        </p:nvSpPr>
        <p:spPr>
          <a:xfrm rot="0">
            <a:off x="12980590" y="8670330"/>
            <a:ext cx="3584563" cy="304764"/>
          </a:xfrm>
          <a:prstGeom prst="rect">
            <a:avLst/>
          </a:prstGeom>
        </p:spPr>
        <p:txBody>
          <a:bodyPr anchor="t" rtlCol="false" tIns="0" lIns="0" bIns="0" rIns="0">
            <a:spAutoFit/>
          </a:bodyPr>
          <a:lstStyle/>
          <a:p>
            <a:pPr algn="ctr">
              <a:lnSpc>
                <a:spcPts val="2400"/>
              </a:lnSpc>
            </a:pPr>
            <a:r>
              <a:rPr lang="en-US" sz="2000" i="true">
                <a:solidFill>
                  <a:srgbClr val="000000"/>
                </a:solidFill>
                <a:latin typeface="Montserrat Italics"/>
                <a:ea typeface="Montserrat Italics"/>
                <a:cs typeface="Montserrat Italics"/>
                <a:sym typeface="Montserrat Italics"/>
              </a:rPr>
              <a:t>Employee</a:t>
            </a:r>
          </a:p>
        </p:txBody>
      </p:sp>
      <p:sp>
        <p:nvSpPr>
          <p:cNvPr name="AutoShape 20" id="20"/>
          <p:cNvSpPr/>
          <p:nvPr/>
        </p:nvSpPr>
        <p:spPr>
          <a:xfrm flipV="true">
            <a:off x="13275455" y="8465011"/>
            <a:ext cx="2994832" cy="0"/>
          </a:xfrm>
          <a:prstGeom prst="line">
            <a:avLst/>
          </a:prstGeom>
          <a:ln cap="flat" w="47625">
            <a:solidFill>
              <a:srgbClr val="C7ED2E"/>
            </a:solidFill>
            <a:prstDash val="solid"/>
            <a:headEnd type="none" len="sm" w="sm"/>
            <a:tailEnd type="none" len="sm" w="sm"/>
          </a:ln>
        </p:spPr>
      </p:sp>
      <p:grpSp>
        <p:nvGrpSpPr>
          <p:cNvPr name="Group 21" id="21"/>
          <p:cNvGrpSpPr/>
          <p:nvPr/>
        </p:nvGrpSpPr>
        <p:grpSpPr>
          <a:xfrm rot="0">
            <a:off x="10597602" y="1190502"/>
            <a:ext cx="2494145" cy="1210814"/>
            <a:chOff x="0" y="0"/>
            <a:chExt cx="549118" cy="266576"/>
          </a:xfrm>
        </p:grpSpPr>
        <p:sp>
          <p:nvSpPr>
            <p:cNvPr name="Freeform 22" id="22"/>
            <p:cNvSpPr/>
            <p:nvPr/>
          </p:nvSpPr>
          <p:spPr>
            <a:xfrm flipH="false" flipV="false" rot="0">
              <a:off x="0" y="0"/>
              <a:ext cx="549118" cy="266576"/>
            </a:xfrm>
            <a:custGeom>
              <a:avLst/>
              <a:gdLst/>
              <a:ahLst/>
              <a:cxnLst/>
              <a:rect r="r" b="b" t="t" l="l"/>
              <a:pathLst>
                <a:path h="266576" w="549118">
                  <a:moveTo>
                    <a:pt x="0" y="0"/>
                  </a:moveTo>
                  <a:lnTo>
                    <a:pt x="549118" y="0"/>
                  </a:lnTo>
                  <a:lnTo>
                    <a:pt x="549118" y="266576"/>
                  </a:lnTo>
                  <a:lnTo>
                    <a:pt x="0" y="266576"/>
                  </a:lnTo>
                  <a:close/>
                </a:path>
              </a:pathLst>
            </a:custGeom>
            <a:solidFill>
              <a:srgbClr val="000000">
                <a:alpha val="0"/>
              </a:srgbClr>
            </a:solidFill>
            <a:ln w="19050" cap="sq">
              <a:solidFill>
                <a:srgbClr val="000000"/>
              </a:solidFill>
              <a:prstDash val="dash"/>
              <a:miter/>
            </a:ln>
          </p:spPr>
        </p:sp>
        <p:sp>
          <p:nvSpPr>
            <p:cNvPr name="TextBox 23" id="23"/>
            <p:cNvSpPr txBox="true"/>
            <p:nvPr/>
          </p:nvSpPr>
          <p:spPr>
            <a:xfrm>
              <a:off x="0" y="-38100"/>
              <a:ext cx="549118" cy="304676"/>
            </a:xfrm>
            <a:prstGeom prst="rect">
              <a:avLst/>
            </a:prstGeom>
          </p:spPr>
          <p:txBody>
            <a:bodyPr anchor="ctr" rtlCol="false" tIns="60771" lIns="60771" bIns="60771" rIns="60771"/>
            <a:lstStyle/>
            <a:p>
              <a:pPr algn="ctr">
                <a:lnSpc>
                  <a:spcPts val="2659"/>
                </a:lnSpc>
                <a:spcBef>
                  <a:spcPct val="0"/>
                </a:spcBef>
              </a:pPr>
            </a:p>
          </p:txBody>
        </p:sp>
      </p:grpSp>
      <p:sp>
        <p:nvSpPr>
          <p:cNvPr name="TextBox 24" id="24"/>
          <p:cNvSpPr txBox="true"/>
          <p:nvPr/>
        </p:nvSpPr>
        <p:spPr>
          <a:xfrm rot="0">
            <a:off x="4480558" y="1338709"/>
            <a:ext cx="9326885" cy="914400"/>
          </a:xfrm>
          <a:prstGeom prst="rect">
            <a:avLst/>
          </a:prstGeom>
        </p:spPr>
        <p:txBody>
          <a:bodyPr anchor="t" rtlCol="false" tIns="0" lIns="0" bIns="0" rIns="0">
            <a:spAutoFit/>
          </a:bodyPr>
          <a:lstStyle/>
          <a:p>
            <a:pPr algn="ctr">
              <a:lnSpc>
                <a:spcPts val="7200"/>
              </a:lnSpc>
            </a:pPr>
            <a:r>
              <a:rPr lang="en-US" sz="6000" b="true">
                <a:solidFill>
                  <a:srgbClr val="000000"/>
                </a:solidFill>
                <a:latin typeface="Montserrat Bold"/>
                <a:ea typeface="Montserrat Bold"/>
                <a:cs typeface="Montserrat Bold"/>
                <a:sym typeface="Montserrat Bold"/>
              </a:rPr>
              <a:t>Presentation Team</a:t>
            </a:r>
          </a:p>
        </p:txBody>
      </p:sp>
      <p:sp>
        <p:nvSpPr>
          <p:cNvPr name="Freeform 25" id="25"/>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27" id="27"/>
          <p:cNvSpPr/>
          <p:nvPr/>
        </p:nvSpPr>
        <p:spPr>
          <a:xfrm flipH="false" flipV="false" rot="0">
            <a:off x="-10506406" y="-6093161"/>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6768" y="1942134"/>
            <a:ext cx="6247624" cy="1224513"/>
            <a:chOff x="0" y="0"/>
            <a:chExt cx="1375494" cy="269592"/>
          </a:xfrm>
        </p:grpSpPr>
        <p:sp>
          <p:nvSpPr>
            <p:cNvPr name="Freeform 3" id="3"/>
            <p:cNvSpPr/>
            <p:nvPr/>
          </p:nvSpPr>
          <p:spPr>
            <a:xfrm flipH="false" flipV="false" rot="0">
              <a:off x="0" y="0"/>
              <a:ext cx="1375494" cy="269592"/>
            </a:xfrm>
            <a:custGeom>
              <a:avLst/>
              <a:gdLst/>
              <a:ahLst/>
              <a:cxnLst/>
              <a:rect r="r" b="b" t="t" l="l"/>
              <a:pathLst>
                <a:path h="269592" w="1375494">
                  <a:moveTo>
                    <a:pt x="0" y="0"/>
                  </a:moveTo>
                  <a:lnTo>
                    <a:pt x="1375494" y="0"/>
                  </a:lnTo>
                  <a:lnTo>
                    <a:pt x="1375494" y="269592"/>
                  </a:lnTo>
                  <a:lnTo>
                    <a:pt x="0" y="269592"/>
                  </a:lnTo>
                  <a:close/>
                </a:path>
              </a:pathLst>
            </a:custGeom>
            <a:solidFill>
              <a:srgbClr val="000000">
                <a:alpha val="0"/>
              </a:srgbClr>
            </a:solidFill>
            <a:ln w="19050" cap="sq">
              <a:solidFill>
                <a:srgbClr val="000000"/>
              </a:solidFill>
              <a:prstDash val="dash"/>
              <a:miter/>
            </a:ln>
          </p:spPr>
        </p:sp>
        <p:sp>
          <p:nvSpPr>
            <p:cNvPr name="TextBox 4" id="4"/>
            <p:cNvSpPr txBox="true"/>
            <p:nvPr/>
          </p:nvSpPr>
          <p:spPr>
            <a:xfrm>
              <a:off x="0" y="-38100"/>
              <a:ext cx="1375494" cy="307692"/>
            </a:xfrm>
            <a:prstGeom prst="rect">
              <a:avLst/>
            </a:prstGeom>
          </p:spPr>
          <p:txBody>
            <a:bodyPr anchor="ctr" rtlCol="false" tIns="60771" lIns="60771" bIns="60771" rIns="60771"/>
            <a:lstStyle/>
            <a:p>
              <a:pPr algn="ctr">
                <a:lnSpc>
                  <a:spcPts val="2659"/>
                </a:lnSpc>
                <a:spcBef>
                  <a:spcPct val="0"/>
                </a:spcBef>
              </a:pPr>
            </a:p>
          </p:txBody>
        </p:sp>
      </p:grpSp>
      <p:grpSp>
        <p:nvGrpSpPr>
          <p:cNvPr name="Group 5" id="5"/>
          <p:cNvGrpSpPr/>
          <p:nvPr/>
        </p:nvGrpSpPr>
        <p:grpSpPr>
          <a:xfrm rot="0">
            <a:off x="2736665" y="3594061"/>
            <a:ext cx="4427726" cy="507264"/>
            <a:chOff x="0" y="0"/>
            <a:chExt cx="974821" cy="111681"/>
          </a:xfrm>
        </p:grpSpPr>
        <p:sp>
          <p:nvSpPr>
            <p:cNvPr name="Freeform 6" id="6"/>
            <p:cNvSpPr/>
            <p:nvPr/>
          </p:nvSpPr>
          <p:spPr>
            <a:xfrm flipH="false" flipV="false" rot="0">
              <a:off x="0" y="0"/>
              <a:ext cx="974821" cy="111681"/>
            </a:xfrm>
            <a:custGeom>
              <a:avLst/>
              <a:gdLst/>
              <a:ahLst/>
              <a:cxnLst/>
              <a:rect r="r" b="b" t="t" l="l"/>
              <a:pathLst>
                <a:path h="111681" w="974821">
                  <a:moveTo>
                    <a:pt x="0" y="0"/>
                  </a:moveTo>
                  <a:lnTo>
                    <a:pt x="974821" y="0"/>
                  </a:lnTo>
                  <a:lnTo>
                    <a:pt x="974821" y="111681"/>
                  </a:lnTo>
                  <a:lnTo>
                    <a:pt x="0" y="111681"/>
                  </a:lnTo>
                  <a:close/>
                </a:path>
              </a:pathLst>
            </a:custGeom>
            <a:solidFill>
              <a:srgbClr val="C7ED2E"/>
            </a:solidFill>
          </p:spPr>
        </p:sp>
        <p:sp>
          <p:nvSpPr>
            <p:cNvPr name="TextBox 7" id="7"/>
            <p:cNvSpPr txBox="true"/>
            <p:nvPr/>
          </p:nvSpPr>
          <p:spPr>
            <a:xfrm>
              <a:off x="0" y="-38100"/>
              <a:ext cx="974821" cy="149781"/>
            </a:xfrm>
            <a:prstGeom prst="rect">
              <a:avLst/>
            </a:prstGeom>
          </p:spPr>
          <p:txBody>
            <a:bodyPr anchor="ctr" rtlCol="false" tIns="60771" lIns="60771" bIns="60771" rIns="60771"/>
            <a:lstStyle/>
            <a:p>
              <a:pPr algn="ctr">
                <a:lnSpc>
                  <a:spcPts val="2659"/>
                </a:lnSpc>
                <a:spcBef>
                  <a:spcPct val="0"/>
                </a:spcBef>
              </a:pPr>
            </a:p>
          </p:txBody>
        </p:sp>
      </p:grpSp>
      <p:sp>
        <p:nvSpPr>
          <p:cNvPr name="TextBox 8" id="8"/>
          <p:cNvSpPr txBox="true"/>
          <p:nvPr/>
        </p:nvSpPr>
        <p:spPr>
          <a:xfrm rot="0">
            <a:off x="1141013" y="2111667"/>
            <a:ext cx="6195582" cy="1828584"/>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Highlights and Key Updates</a:t>
            </a:r>
          </a:p>
        </p:txBody>
      </p:sp>
      <p:grpSp>
        <p:nvGrpSpPr>
          <p:cNvPr name="Group 9" id="9"/>
          <p:cNvGrpSpPr/>
          <p:nvPr/>
        </p:nvGrpSpPr>
        <p:grpSpPr>
          <a:xfrm rot="0">
            <a:off x="8529735" y="1289633"/>
            <a:ext cx="9758265" cy="3834817"/>
            <a:chOff x="0" y="0"/>
            <a:chExt cx="1634938" cy="642500"/>
          </a:xfrm>
        </p:grpSpPr>
        <p:sp>
          <p:nvSpPr>
            <p:cNvPr name="Freeform 10" id="10"/>
            <p:cNvSpPr/>
            <p:nvPr/>
          </p:nvSpPr>
          <p:spPr>
            <a:xfrm flipH="false" flipV="false" rot="0">
              <a:off x="0" y="0"/>
              <a:ext cx="1634938" cy="642500"/>
            </a:xfrm>
            <a:custGeom>
              <a:avLst/>
              <a:gdLst/>
              <a:ahLst/>
              <a:cxnLst/>
              <a:rect r="r" b="b" t="t" l="l"/>
              <a:pathLst>
                <a:path h="642500" w="1634938">
                  <a:moveTo>
                    <a:pt x="0" y="0"/>
                  </a:moveTo>
                  <a:lnTo>
                    <a:pt x="1634938" y="0"/>
                  </a:lnTo>
                  <a:lnTo>
                    <a:pt x="1634938" y="642500"/>
                  </a:lnTo>
                  <a:lnTo>
                    <a:pt x="0" y="642500"/>
                  </a:lnTo>
                  <a:close/>
                </a:path>
              </a:pathLst>
            </a:custGeom>
            <a:blipFill>
              <a:blip r:embed="rId2"/>
              <a:stretch>
                <a:fillRect l="0" t="-34768" r="0" b="-34768"/>
              </a:stretch>
            </a:blipFill>
          </p:spPr>
        </p:sp>
      </p:grpSp>
      <p:grpSp>
        <p:nvGrpSpPr>
          <p:cNvPr name="Group 11" id="11"/>
          <p:cNvGrpSpPr/>
          <p:nvPr/>
        </p:nvGrpSpPr>
        <p:grpSpPr>
          <a:xfrm rot="0">
            <a:off x="1028700" y="6162675"/>
            <a:ext cx="1707965" cy="306193"/>
            <a:chOff x="0" y="0"/>
            <a:chExt cx="376030" cy="67412"/>
          </a:xfrm>
        </p:grpSpPr>
        <p:sp>
          <p:nvSpPr>
            <p:cNvPr name="Freeform 12" id="12"/>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13" id="13"/>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4" id="14"/>
          <p:cNvSpPr txBox="true"/>
          <p:nvPr/>
        </p:nvSpPr>
        <p:spPr>
          <a:xfrm rot="0">
            <a:off x="1141013" y="6249854"/>
            <a:ext cx="4532146" cy="73316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Achieved a 15% increase in revenue year-over-year.</a:t>
            </a:r>
          </a:p>
        </p:txBody>
      </p:sp>
      <p:sp>
        <p:nvSpPr>
          <p:cNvPr name="TextBox 15" id="15"/>
          <p:cNvSpPr txBox="true"/>
          <p:nvPr/>
        </p:nvSpPr>
        <p:spPr>
          <a:xfrm rot="0">
            <a:off x="1141013" y="7528612"/>
            <a:ext cx="4532146" cy="1749013"/>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 magnis dis parturient montes, nascetu ridiculus.</a:t>
            </a:r>
          </a:p>
        </p:txBody>
      </p:sp>
      <p:sp>
        <p:nvSpPr>
          <p:cNvPr name="TextBox 16" id="16"/>
          <p:cNvSpPr txBox="true"/>
          <p:nvPr/>
        </p:nvSpPr>
        <p:spPr>
          <a:xfrm rot="0">
            <a:off x="6934084" y="7528612"/>
            <a:ext cx="4532146" cy="174942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 magnis dis parturient montes, nascetu ridiculus.</a:t>
            </a:r>
          </a:p>
        </p:txBody>
      </p:sp>
      <p:sp>
        <p:nvSpPr>
          <p:cNvPr name="TextBox 17" id="17"/>
          <p:cNvSpPr txBox="true"/>
          <p:nvPr/>
        </p:nvSpPr>
        <p:spPr>
          <a:xfrm rot="0">
            <a:off x="12727154" y="7528612"/>
            <a:ext cx="4532146" cy="174942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 magnis dis parturient montes, nascetu ridiculus.</a:t>
            </a:r>
          </a:p>
        </p:txBody>
      </p:sp>
      <p:sp>
        <p:nvSpPr>
          <p:cNvPr name="AutoShape 18" id="18"/>
          <p:cNvSpPr/>
          <p:nvPr/>
        </p:nvSpPr>
        <p:spPr>
          <a:xfrm>
            <a:off x="1131488" y="7269029"/>
            <a:ext cx="4532146" cy="0"/>
          </a:xfrm>
          <a:prstGeom prst="line">
            <a:avLst/>
          </a:prstGeom>
          <a:ln cap="flat" w="57150">
            <a:solidFill>
              <a:srgbClr val="C7ED2E"/>
            </a:solidFill>
            <a:prstDash val="solid"/>
            <a:headEnd type="none" len="sm" w="sm"/>
            <a:tailEnd type="none" len="sm" w="sm"/>
          </a:ln>
        </p:spPr>
      </p:sp>
      <p:grpSp>
        <p:nvGrpSpPr>
          <p:cNvPr name="Group 19" id="19"/>
          <p:cNvGrpSpPr/>
          <p:nvPr/>
        </p:nvGrpSpPr>
        <p:grpSpPr>
          <a:xfrm rot="0">
            <a:off x="6821770" y="6162675"/>
            <a:ext cx="1707965" cy="306193"/>
            <a:chOff x="0" y="0"/>
            <a:chExt cx="376030" cy="67412"/>
          </a:xfrm>
        </p:grpSpPr>
        <p:sp>
          <p:nvSpPr>
            <p:cNvPr name="Freeform 20" id="20"/>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1" id="21"/>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2" id="22"/>
          <p:cNvSpPr txBox="true"/>
          <p:nvPr/>
        </p:nvSpPr>
        <p:spPr>
          <a:xfrm rot="0">
            <a:off x="6934084" y="6249854"/>
            <a:ext cx="4532146" cy="73316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Contributing to a 10% rise in market share.</a:t>
            </a:r>
          </a:p>
        </p:txBody>
      </p:sp>
      <p:sp>
        <p:nvSpPr>
          <p:cNvPr name="AutoShape 23" id="23"/>
          <p:cNvSpPr/>
          <p:nvPr/>
        </p:nvSpPr>
        <p:spPr>
          <a:xfrm>
            <a:off x="6924559" y="7269029"/>
            <a:ext cx="4532146" cy="0"/>
          </a:xfrm>
          <a:prstGeom prst="line">
            <a:avLst/>
          </a:prstGeom>
          <a:ln cap="flat" w="57150">
            <a:solidFill>
              <a:srgbClr val="C7ED2E"/>
            </a:solidFill>
            <a:prstDash val="solid"/>
            <a:headEnd type="none" len="sm" w="sm"/>
            <a:tailEnd type="none" len="sm" w="sm"/>
          </a:ln>
        </p:spPr>
      </p:sp>
      <p:grpSp>
        <p:nvGrpSpPr>
          <p:cNvPr name="Group 24" id="24"/>
          <p:cNvGrpSpPr/>
          <p:nvPr/>
        </p:nvGrpSpPr>
        <p:grpSpPr>
          <a:xfrm rot="0">
            <a:off x="12614841" y="6162675"/>
            <a:ext cx="1707965" cy="306193"/>
            <a:chOff x="0" y="0"/>
            <a:chExt cx="376030" cy="67412"/>
          </a:xfrm>
        </p:grpSpPr>
        <p:sp>
          <p:nvSpPr>
            <p:cNvPr name="Freeform 25" id="25"/>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6" id="26"/>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7" id="27"/>
          <p:cNvSpPr txBox="true"/>
          <p:nvPr/>
        </p:nvSpPr>
        <p:spPr>
          <a:xfrm rot="0">
            <a:off x="12727154" y="6249854"/>
            <a:ext cx="4532146" cy="733165"/>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Revenue: $10 million (up from $8.7 million last year).</a:t>
            </a:r>
          </a:p>
        </p:txBody>
      </p:sp>
      <p:sp>
        <p:nvSpPr>
          <p:cNvPr name="AutoShape 28" id="28"/>
          <p:cNvSpPr/>
          <p:nvPr/>
        </p:nvSpPr>
        <p:spPr>
          <a:xfrm>
            <a:off x="12717629" y="7269029"/>
            <a:ext cx="4532146" cy="0"/>
          </a:xfrm>
          <a:prstGeom prst="line">
            <a:avLst/>
          </a:prstGeom>
          <a:ln cap="flat" w="57150">
            <a:solidFill>
              <a:srgbClr val="C7ED2E"/>
            </a:solidFill>
            <a:prstDash val="solid"/>
            <a:headEnd type="none" len="sm" w="sm"/>
            <a:tailEnd type="none" len="sm" w="sm"/>
          </a:ln>
        </p:spPr>
      </p:sp>
      <p:sp>
        <p:nvSpPr>
          <p:cNvPr name="Freeform 29" id="29"/>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0" id="30"/>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31" id="31"/>
          <p:cNvSpPr/>
          <p:nvPr/>
        </p:nvSpPr>
        <p:spPr>
          <a:xfrm flipH="false" flipV="false" rot="0">
            <a:off x="8953221" y="-7245445"/>
            <a:ext cx="3773934" cy="8535078"/>
          </a:xfrm>
          <a:custGeom>
            <a:avLst/>
            <a:gdLst/>
            <a:ahLst/>
            <a:cxnLst/>
            <a:rect r="r" b="b" t="t" l="l"/>
            <a:pathLst>
              <a:path h="8535078" w="3773934">
                <a:moveTo>
                  <a:pt x="0" y="0"/>
                </a:moveTo>
                <a:lnTo>
                  <a:pt x="3773933" y="0"/>
                </a:lnTo>
                <a:lnTo>
                  <a:pt x="3773933" y="8535078"/>
                </a:lnTo>
                <a:lnTo>
                  <a:pt x="0" y="8535078"/>
                </a:lnTo>
                <a:lnTo>
                  <a:pt x="0" y="0"/>
                </a:lnTo>
                <a:close/>
              </a:path>
            </a:pathLst>
          </a:custGeom>
          <a:blipFill>
            <a:blip r:embed="rId5">
              <a:extLst>
                <a:ext uri="{96DAC541-7B7A-43D3-8B79-37D633B846F1}">
                  <asvg:svgBlip xmlns:asvg="http://schemas.microsoft.com/office/drawing/2016/SVG/main" r:embed="rId6"/>
                </a:ext>
              </a:extLst>
            </a:blip>
            <a:stretch>
              <a:fillRect l="-324711"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81959"/>
            <a:ext cx="3451328" cy="620017"/>
            <a:chOff x="0" y="0"/>
            <a:chExt cx="759854" cy="136505"/>
          </a:xfrm>
        </p:grpSpPr>
        <p:sp>
          <p:nvSpPr>
            <p:cNvPr name="Freeform 3" id="3"/>
            <p:cNvSpPr/>
            <p:nvPr/>
          </p:nvSpPr>
          <p:spPr>
            <a:xfrm flipH="false" flipV="false" rot="0">
              <a:off x="0" y="0"/>
              <a:ext cx="759854" cy="136505"/>
            </a:xfrm>
            <a:custGeom>
              <a:avLst/>
              <a:gdLst/>
              <a:ahLst/>
              <a:cxnLst/>
              <a:rect r="r" b="b" t="t" l="l"/>
              <a:pathLst>
                <a:path h="136505" w="759854">
                  <a:moveTo>
                    <a:pt x="0" y="0"/>
                  </a:moveTo>
                  <a:lnTo>
                    <a:pt x="759854" y="0"/>
                  </a:lnTo>
                  <a:lnTo>
                    <a:pt x="759854" y="136505"/>
                  </a:lnTo>
                  <a:lnTo>
                    <a:pt x="0" y="136505"/>
                  </a:lnTo>
                  <a:close/>
                </a:path>
              </a:pathLst>
            </a:custGeom>
            <a:solidFill>
              <a:srgbClr val="C7ED2E"/>
            </a:solidFill>
          </p:spPr>
        </p:sp>
        <p:sp>
          <p:nvSpPr>
            <p:cNvPr name="TextBox 4" id="4"/>
            <p:cNvSpPr txBox="true"/>
            <p:nvPr/>
          </p:nvSpPr>
          <p:spPr>
            <a:xfrm>
              <a:off x="0" y="-38100"/>
              <a:ext cx="759854" cy="174605"/>
            </a:xfrm>
            <a:prstGeom prst="rect">
              <a:avLst/>
            </a:prstGeom>
          </p:spPr>
          <p:txBody>
            <a:bodyPr anchor="ctr" rtlCol="false" tIns="60771" lIns="60771" bIns="60771" rIns="60771"/>
            <a:lstStyle/>
            <a:p>
              <a:pPr algn="ctr">
                <a:lnSpc>
                  <a:spcPts val="2659"/>
                </a:lnSpc>
                <a:spcBef>
                  <a:spcPct val="0"/>
                </a:spcBef>
              </a:pPr>
            </a:p>
          </p:txBody>
        </p:sp>
      </p:grpSp>
      <p:sp>
        <p:nvSpPr>
          <p:cNvPr name="TextBox 5" id="5"/>
          <p:cNvSpPr txBox="true"/>
          <p:nvPr/>
        </p:nvSpPr>
        <p:spPr>
          <a:xfrm rot="0">
            <a:off x="1207688" y="1478185"/>
            <a:ext cx="7890673" cy="2028619"/>
          </a:xfrm>
          <a:prstGeom prst="rect">
            <a:avLst/>
          </a:prstGeom>
        </p:spPr>
        <p:txBody>
          <a:bodyPr anchor="t" rtlCol="false" tIns="0" lIns="0" bIns="0" rIns="0">
            <a:spAutoFit/>
          </a:bodyPr>
          <a:lstStyle/>
          <a:p>
            <a:pPr algn="l">
              <a:lnSpc>
                <a:spcPts val="8100"/>
              </a:lnSpc>
            </a:pPr>
            <a:r>
              <a:rPr lang="en-US" sz="6000" b="true">
                <a:solidFill>
                  <a:srgbClr val="000000"/>
                </a:solidFill>
                <a:latin typeface="Montserrat Bold"/>
                <a:ea typeface="Montserrat Bold"/>
                <a:cs typeface="Montserrat Bold"/>
                <a:sym typeface="Montserrat Bold"/>
              </a:rPr>
              <a:t>Highlights and Key Updates</a:t>
            </a:r>
          </a:p>
        </p:txBody>
      </p:sp>
      <p:sp>
        <p:nvSpPr>
          <p:cNvPr name="AutoShape 6" id="6"/>
          <p:cNvSpPr/>
          <p:nvPr/>
        </p:nvSpPr>
        <p:spPr>
          <a:xfrm>
            <a:off x="4889849" y="3960679"/>
            <a:ext cx="2171254" cy="0"/>
          </a:xfrm>
          <a:prstGeom prst="line">
            <a:avLst/>
          </a:prstGeom>
          <a:ln cap="flat" w="57150">
            <a:solidFill>
              <a:srgbClr val="C7ED2E"/>
            </a:solidFill>
            <a:prstDash val="solid"/>
            <a:headEnd type="none" len="sm" w="sm"/>
            <a:tailEnd type="none" len="sm" w="sm"/>
          </a:ln>
        </p:spPr>
      </p:sp>
      <p:sp>
        <p:nvSpPr>
          <p:cNvPr name="TextBox 7" id="7"/>
          <p:cNvSpPr txBox="true"/>
          <p:nvPr/>
        </p:nvSpPr>
        <p:spPr>
          <a:xfrm rot="0">
            <a:off x="9950885" y="1757585"/>
            <a:ext cx="7308415" cy="174942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naascetur ridiculus mus. Donec quam felis, ultricies nec, pellentesque eu, pretium quis, sem. Nulla consequat massa quis enim saonec pede.</a:t>
            </a:r>
          </a:p>
        </p:txBody>
      </p:sp>
      <p:pic>
        <p:nvPicPr>
          <p:cNvPr name="Picture 8" id="8"/>
          <p:cNvPicPr>
            <a:picLocks noChangeAspect="true"/>
          </p:cNvPicPr>
          <p:nvPr/>
        </p:nvPicPr>
        <p:blipFill>
          <a:blip r:embed="rId2"/>
          <a:stretch>
            <a:fillRect/>
          </a:stretch>
        </p:blipFill>
        <p:spPr>
          <a:xfrm rot="0">
            <a:off x="713202" y="4260299"/>
            <a:ext cx="5133728" cy="2994674"/>
          </a:xfrm>
          <a:prstGeom prst="rect">
            <a:avLst/>
          </a:prstGeom>
        </p:spPr>
      </p:pic>
      <p:pic>
        <p:nvPicPr>
          <p:cNvPr name="Picture 9" id="9"/>
          <p:cNvPicPr>
            <a:picLocks noChangeAspect="true"/>
          </p:cNvPicPr>
          <p:nvPr/>
        </p:nvPicPr>
        <p:blipFill>
          <a:blip r:embed="rId3"/>
          <a:stretch>
            <a:fillRect/>
          </a:stretch>
        </p:blipFill>
        <p:spPr>
          <a:xfrm rot="0">
            <a:off x="6633292" y="4260299"/>
            <a:ext cx="5133728" cy="2994674"/>
          </a:xfrm>
          <a:prstGeom prst="rect">
            <a:avLst/>
          </a:prstGeom>
        </p:spPr>
      </p:pic>
      <p:pic>
        <p:nvPicPr>
          <p:cNvPr name="Picture 10" id="10"/>
          <p:cNvPicPr>
            <a:picLocks noChangeAspect="true"/>
          </p:cNvPicPr>
          <p:nvPr/>
        </p:nvPicPr>
        <p:blipFill>
          <a:blip r:embed="rId4"/>
          <a:stretch>
            <a:fillRect/>
          </a:stretch>
        </p:blipFill>
        <p:spPr>
          <a:xfrm rot="0">
            <a:off x="12401049" y="4260299"/>
            <a:ext cx="5133728" cy="2994674"/>
          </a:xfrm>
          <a:prstGeom prst="rect">
            <a:avLst/>
          </a:prstGeom>
        </p:spPr>
      </p:pic>
      <p:sp>
        <p:nvSpPr>
          <p:cNvPr name="TextBox 11" id="11"/>
          <p:cNvSpPr txBox="true"/>
          <p:nvPr/>
        </p:nvSpPr>
        <p:spPr>
          <a:xfrm rot="0">
            <a:off x="1141013" y="7560588"/>
            <a:ext cx="4278107" cy="361950"/>
          </a:xfrm>
          <a:prstGeom prst="rect">
            <a:avLst/>
          </a:prstGeom>
        </p:spPr>
        <p:txBody>
          <a:bodyPr anchor="t" rtlCol="false" tIns="0" lIns="0" bIns="0" rIns="0">
            <a:spAutoFit/>
          </a:bodyPr>
          <a:lstStyle/>
          <a:p>
            <a:pPr algn="ctr">
              <a:lnSpc>
                <a:spcPts val="2999"/>
              </a:lnSpc>
            </a:pPr>
            <a:r>
              <a:rPr lang="en-US" sz="2499" b="true">
                <a:solidFill>
                  <a:srgbClr val="000000"/>
                </a:solidFill>
                <a:latin typeface="Montserrat Bold"/>
                <a:ea typeface="Montserrat Bold"/>
                <a:cs typeface="Montserrat Bold"/>
                <a:sym typeface="Montserrat Bold"/>
              </a:rPr>
              <a:t>Financial Performance</a:t>
            </a:r>
          </a:p>
        </p:txBody>
      </p:sp>
      <p:sp>
        <p:nvSpPr>
          <p:cNvPr name="TextBox 12" id="12"/>
          <p:cNvSpPr txBox="true"/>
          <p:nvPr/>
        </p:nvSpPr>
        <p:spPr>
          <a:xfrm rot="0">
            <a:off x="1141013" y="7991229"/>
            <a:ext cx="4278107" cy="1396671"/>
          </a:xfrm>
          <a:prstGeom prst="rect">
            <a:avLst/>
          </a:prstGeom>
        </p:spPr>
        <p:txBody>
          <a:bodyPr anchor="t" rtlCol="false" tIns="0" lIns="0" bIns="0" rIns="0">
            <a:spAutoFit/>
          </a:bodyPr>
          <a:lstStyle/>
          <a:p>
            <a:pPr algn="ctr">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TextBox 13" id="13"/>
          <p:cNvSpPr txBox="true"/>
          <p:nvPr/>
        </p:nvSpPr>
        <p:spPr>
          <a:xfrm rot="0">
            <a:off x="7061103" y="7560588"/>
            <a:ext cx="4278107" cy="361950"/>
          </a:xfrm>
          <a:prstGeom prst="rect">
            <a:avLst/>
          </a:prstGeom>
        </p:spPr>
        <p:txBody>
          <a:bodyPr anchor="t" rtlCol="false" tIns="0" lIns="0" bIns="0" rIns="0">
            <a:spAutoFit/>
          </a:bodyPr>
          <a:lstStyle/>
          <a:p>
            <a:pPr algn="ctr">
              <a:lnSpc>
                <a:spcPts val="2999"/>
              </a:lnSpc>
            </a:pPr>
            <a:r>
              <a:rPr lang="en-US" sz="2499" b="true">
                <a:solidFill>
                  <a:srgbClr val="000000"/>
                </a:solidFill>
                <a:latin typeface="Montserrat Bold"/>
                <a:ea typeface="Montserrat Bold"/>
                <a:cs typeface="Montserrat Bold"/>
                <a:sym typeface="Montserrat Bold"/>
              </a:rPr>
              <a:t>Market Expansion</a:t>
            </a:r>
          </a:p>
        </p:txBody>
      </p:sp>
      <p:sp>
        <p:nvSpPr>
          <p:cNvPr name="TextBox 14" id="14"/>
          <p:cNvSpPr txBox="true"/>
          <p:nvPr/>
        </p:nvSpPr>
        <p:spPr>
          <a:xfrm rot="0">
            <a:off x="6901303" y="7991229"/>
            <a:ext cx="4597707" cy="1396671"/>
          </a:xfrm>
          <a:prstGeom prst="rect">
            <a:avLst/>
          </a:prstGeom>
        </p:spPr>
        <p:txBody>
          <a:bodyPr anchor="t" rtlCol="false" tIns="0" lIns="0" bIns="0" rIns="0">
            <a:spAutoFit/>
          </a:bodyPr>
          <a:lstStyle/>
          <a:p>
            <a:pPr algn="ctr">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TextBox 15" id="15"/>
          <p:cNvSpPr txBox="true"/>
          <p:nvPr/>
        </p:nvSpPr>
        <p:spPr>
          <a:xfrm rot="0">
            <a:off x="12676527" y="7560588"/>
            <a:ext cx="4582773" cy="361950"/>
          </a:xfrm>
          <a:prstGeom prst="rect">
            <a:avLst/>
          </a:prstGeom>
        </p:spPr>
        <p:txBody>
          <a:bodyPr anchor="t" rtlCol="false" tIns="0" lIns="0" bIns="0" rIns="0">
            <a:spAutoFit/>
          </a:bodyPr>
          <a:lstStyle/>
          <a:p>
            <a:pPr algn="ctr">
              <a:lnSpc>
                <a:spcPts val="2999"/>
              </a:lnSpc>
            </a:pPr>
            <a:r>
              <a:rPr lang="en-US" sz="2499" b="true">
                <a:solidFill>
                  <a:srgbClr val="000000"/>
                </a:solidFill>
                <a:latin typeface="Montserrat Bold"/>
                <a:ea typeface="Montserrat Bold"/>
                <a:cs typeface="Montserrat Bold"/>
                <a:sym typeface="Montserrat Bold"/>
              </a:rPr>
              <a:t>Operational Improvements</a:t>
            </a:r>
          </a:p>
        </p:txBody>
      </p:sp>
      <p:sp>
        <p:nvSpPr>
          <p:cNvPr name="TextBox 16" id="16"/>
          <p:cNvSpPr txBox="true"/>
          <p:nvPr/>
        </p:nvSpPr>
        <p:spPr>
          <a:xfrm rot="0">
            <a:off x="12508908" y="7991229"/>
            <a:ext cx="4918010" cy="1396671"/>
          </a:xfrm>
          <a:prstGeom prst="rect">
            <a:avLst/>
          </a:prstGeom>
        </p:spPr>
        <p:txBody>
          <a:bodyPr anchor="t" rtlCol="false" tIns="0" lIns="0" bIns="0" rIns="0">
            <a:spAutoFit/>
          </a:bodyPr>
          <a:lstStyle/>
          <a:p>
            <a:pPr algn="ctr">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grpSp>
        <p:nvGrpSpPr>
          <p:cNvPr name="Group 17" id="17"/>
          <p:cNvGrpSpPr/>
          <p:nvPr/>
        </p:nvGrpSpPr>
        <p:grpSpPr>
          <a:xfrm rot="0">
            <a:off x="1028700" y="2535460"/>
            <a:ext cx="5627383" cy="1138411"/>
            <a:chOff x="0" y="0"/>
            <a:chExt cx="1238941" cy="250636"/>
          </a:xfrm>
        </p:grpSpPr>
        <p:sp>
          <p:nvSpPr>
            <p:cNvPr name="Freeform 18" id="18"/>
            <p:cNvSpPr/>
            <p:nvPr/>
          </p:nvSpPr>
          <p:spPr>
            <a:xfrm flipH="false" flipV="false" rot="0">
              <a:off x="0" y="0"/>
              <a:ext cx="1238941" cy="250636"/>
            </a:xfrm>
            <a:custGeom>
              <a:avLst/>
              <a:gdLst/>
              <a:ahLst/>
              <a:cxnLst/>
              <a:rect r="r" b="b" t="t" l="l"/>
              <a:pathLst>
                <a:path h="250636" w="1238941">
                  <a:moveTo>
                    <a:pt x="0" y="0"/>
                  </a:moveTo>
                  <a:lnTo>
                    <a:pt x="1238941" y="0"/>
                  </a:lnTo>
                  <a:lnTo>
                    <a:pt x="1238941" y="250636"/>
                  </a:lnTo>
                  <a:lnTo>
                    <a:pt x="0" y="250636"/>
                  </a:lnTo>
                  <a:close/>
                </a:path>
              </a:pathLst>
            </a:custGeom>
            <a:solidFill>
              <a:srgbClr val="000000">
                <a:alpha val="0"/>
              </a:srgbClr>
            </a:solidFill>
            <a:ln w="19050" cap="sq">
              <a:solidFill>
                <a:srgbClr val="000000"/>
              </a:solidFill>
              <a:prstDash val="dash"/>
              <a:miter/>
            </a:ln>
          </p:spPr>
        </p:sp>
        <p:sp>
          <p:nvSpPr>
            <p:cNvPr name="TextBox 19" id="19"/>
            <p:cNvSpPr txBox="true"/>
            <p:nvPr/>
          </p:nvSpPr>
          <p:spPr>
            <a:xfrm>
              <a:off x="0" y="-38100"/>
              <a:ext cx="1238941" cy="288736"/>
            </a:xfrm>
            <a:prstGeom prst="rect">
              <a:avLst/>
            </a:prstGeom>
          </p:spPr>
          <p:txBody>
            <a:bodyPr anchor="ctr" rtlCol="false" tIns="60771" lIns="60771" bIns="60771" rIns="60771"/>
            <a:lstStyle/>
            <a:p>
              <a:pPr algn="ctr">
                <a:lnSpc>
                  <a:spcPts val="2659"/>
                </a:lnSpc>
                <a:spcBef>
                  <a:spcPct val="0"/>
                </a:spcBef>
              </a:pPr>
            </a:p>
          </p:txBody>
        </p:sp>
      </p:grpSp>
      <p:sp>
        <p:nvSpPr>
          <p:cNvPr name="Freeform 20" id="20"/>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22" id="22"/>
          <p:cNvSpPr/>
          <p:nvPr/>
        </p:nvSpPr>
        <p:spPr>
          <a:xfrm flipH="false" flipV="false" rot="0">
            <a:off x="14691490" y="9714039"/>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735" y="1099691"/>
            <a:ext cx="5495554" cy="400473"/>
            <a:chOff x="0" y="0"/>
            <a:chExt cx="1209917" cy="88169"/>
          </a:xfrm>
        </p:grpSpPr>
        <p:sp>
          <p:nvSpPr>
            <p:cNvPr name="Freeform 3" id="3"/>
            <p:cNvSpPr/>
            <p:nvPr/>
          </p:nvSpPr>
          <p:spPr>
            <a:xfrm flipH="false" flipV="false" rot="0">
              <a:off x="0" y="0"/>
              <a:ext cx="1209917" cy="88169"/>
            </a:xfrm>
            <a:custGeom>
              <a:avLst/>
              <a:gdLst/>
              <a:ahLst/>
              <a:cxnLst/>
              <a:rect r="r" b="b" t="t" l="l"/>
              <a:pathLst>
                <a:path h="88169" w="1209917">
                  <a:moveTo>
                    <a:pt x="0" y="0"/>
                  </a:moveTo>
                  <a:lnTo>
                    <a:pt x="1209917" y="0"/>
                  </a:lnTo>
                  <a:lnTo>
                    <a:pt x="1209917" y="88169"/>
                  </a:lnTo>
                  <a:lnTo>
                    <a:pt x="0" y="88169"/>
                  </a:lnTo>
                  <a:close/>
                </a:path>
              </a:pathLst>
            </a:custGeom>
            <a:solidFill>
              <a:srgbClr val="C7ED2E"/>
            </a:solidFill>
          </p:spPr>
        </p:sp>
        <p:sp>
          <p:nvSpPr>
            <p:cNvPr name="TextBox 4" id="4"/>
            <p:cNvSpPr txBox="true"/>
            <p:nvPr/>
          </p:nvSpPr>
          <p:spPr>
            <a:xfrm>
              <a:off x="0" y="-38100"/>
              <a:ext cx="1209917" cy="126269"/>
            </a:xfrm>
            <a:prstGeom prst="rect">
              <a:avLst/>
            </a:prstGeom>
          </p:spPr>
          <p:txBody>
            <a:bodyPr anchor="ctr" rtlCol="false" tIns="60771" lIns="60771" bIns="60771" rIns="60771"/>
            <a:lstStyle/>
            <a:p>
              <a:pPr algn="ctr">
                <a:lnSpc>
                  <a:spcPts val="2659"/>
                </a:lnSpc>
                <a:spcBef>
                  <a:spcPct val="0"/>
                </a:spcBef>
              </a:pPr>
            </a:p>
          </p:txBody>
        </p:sp>
      </p:grpSp>
      <p:sp>
        <p:nvSpPr>
          <p:cNvPr name="AutoShape 5" id="5"/>
          <p:cNvSpPr/>
          <p:nvPr/>
        </p:nvSpPr>
        <p:spPr>
          <a:xfrm>
            <a:off x="1028700" y="6266672"/>
            <a:ext cx="16230600" cy="0"/>
          </a:xfrm>
          <a:prstGeom prst="line">
            <a:avLst/>
          </a:prstGeom>
          <a:ln cap="flat" w="28575">
            <a:solidFill>
              <a:srgbClr val="000000"/>
            </a:solidFill>
            <a:prstDash val="solid"/>
            <a:headEnd type="oval" len="lg" w="lg"/>
            <a:tailEnd type="oval" len="lg" w="lg"/>
          </a:ln>
        </p:spPr>
      </p:sp>
      <p:grpSp>
        <p:nvGrpSpPr>
          <p:cNvPr name="Group 6" id="6"/>
          <p:cNvGrpSpPr/>
          <p:nvPr/>
        </p:nvGrpSpPr>
        <p:grpSpPr>
          <a:xfrm rot="0">
            <a:off x="830735" y="1876317"/>
            <a:ext cx="4135905" cy="1138411"/>
            <a:chOff x="0" y="0"/>
            <a:chExt cx="910572" cy="250636"/>
          </a:xfrm>
        </p:grpSpPr>
        <p:sp>
          <p:nvSpPr>
            <p:cNvPr name="Freeform 7" id="7"/>
            <p:cNvSpPr/>
            <p:nvPr/>
          </p:nvSpPr>
          <p:spPr>
            <a:xfrm flipH="false" flipV="false" rot="0">
              <a:off x="0" y="0"/>
              <a:ext cx="910572" cy="250636"/>
            </a:xfrm>
            <a:custGeom>
              <a:avLst/>
              <a:gdLst/>
              <a:ahLst/>
              <a:cxnLst/>
              <a:rect r="r" b="b" t="t" l="l"/>
              <a:pathLst>
                <a:path h="250636" w="910572">
                  <a:moveTo>
                    <a:pt x="0" y="0"/>
                  </a:moveTo>
                  <a:lnTo>
                    <a:pt x="910572" y="0"/>
                  </a:lnTo>
                  <a:lnTo>
                    <a:pt x="910572" y="250636"/>
                  </a:lnTo>
                  <a:lnTo>
                    <a:pt x="0" y="250636"/>
                  </a:lnTo>
                  <a:close/>
                </a:path>
              </a:pathLst>
            </a:custGeom>
            <a:solidFill>
              <a:srgbClr val="000000">
                <a:alpha val="0"/>
              </a:srgbClr>
            </a:solidFill>
            <a:ln w="19050" cap="sq">
              <a:solidFill>
                <a:srgbClr val="000000"/>
              </a:solidFill>
              <a:prstDash val="dash"/>
              <a:miter/>
            </a:ln>
          </p:spPr>
        </p:sp>
        <p:sp>
          <p:nvSpPr>
            <p:cNvPr name="TextBox 8" id="8"/>
            <p:cNvSpPr txBox="true"/>
            <p:nvPr/>
          </p:nvSpPr>
          <p:spPr>
            <a:xfrm>
              <a:off x="0" y="-38100"/>
              <a:ext cx="910572" cy="288736"/>
            </a:xfrm>
            <a:prstGeom prst="rect">
              <a:avLst/>
            </a:prstGeom>
          </p:spPr>
          <p:txBody>
            <a:bodyPr anchor="ctr" rtlCol="false" tIns="60771" lIns="60771" bIns="60771" rIns="60771"/>
            <a:lstStyle/>
            <a:p>
              <a:pPr algn="ctr">
                <a:lnSpc>
                  <a:spcPts val="2659"/>
                </a:lnSpc>
                <a:spcBef>
                  <a:spcPct val="0"/>
                </a:spcBef>
              </a:pPr>
            </a:p>
          </p:txBody>
        </p:sp>
      </p:grpSp>
      <p:sp>
        <p:nvSpPr>
          <p:cNvPr name="TextBox 9" id="9"/>
          <p:cNvSpPr txBox="true"/>
          <p:nvPr/>
        </p:nvSpPr>
        <p:spPr>
          <a:xfrm rot="0">
            <a:off x="1120506" y="1028700"/>
            <a:ext cx="7273347" cy="1828584"/>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Financial Report</a:t>
            </a:r>
          </a:p>
          <a:p>
            <a:pPr algn="l">
              <a:lnSpc>
                <a:spcPts val="7200"/>
              </a:lnSpc>
            </a:pPr>
            <a:r>
              <a:rPr lang="en-US" sz="6000" b="true">
                <a:solidFill>
                  <a:srgbClr val="000000"/>
                </a:solidFill>
                <a:latin typeface="Montserrat Bold"/>
                <a:ea typeface="Montserrat Bold"/>
                <a:cs typeface="Montserrat Bold"/>
                <a:sym typeface="Montserrat Bold"/>
              </a:rPr>
              <a:t>Timeline</a:t>
            </a:r>
          </a:p>
        </p:txBody>
      </p:sp>
      <p:grpSp>
        <p:nvGrpSpPr>
          <p:cNvPr name="Group 10" id="10"/>
          <p:cNvGrpSpPr/>
          <p:nvPr/>
        </p:nvGrpSpPr>
        <p:grpSpPr>
          <a:xfrm rot="0">
            <a:off x="1028700" y="5458541"/>
            <a:ext cx="1500315" cy="556737"/>
            <a:chOff x="0" y="0"/>
            <a:chExt cx="458237" cy="170043"/>
          </a:xfrm>
        </p:grpSpPr>
        <p:sp>
          <p:nvSpPr>
            <p:cNvPr name="Freeform 11" id="11"/>
            <p:cNvSpPr/>
            <p:nvPr/>
          </p:nvSpPr>
          <p:spPr>
            <a:xfrm flipH="false" flipV="false" rot="0">
              <a:off x="0" y="0"/>
              <a:ext cx="458237" cy="170043"/>
            </a:xfrm>
            <a:custGeom>
              <a:avLst/>
              <a:gdLst/>
              <a:ahLst/>
              <a:cxnLst/>
              <a:rect r="r" b="b" t="t" l="l"/>
              <a:pathLst>
                <a:path h="170043" w="458237">
                  <a:moveTo>
                    <a:pt x="0" y="0"/>
                  </a:moveTo>
                  <a:lnTo>
                    <a:pt x="458237" y="0"/>
                  </a:lnTo>
                  <a:lnTo>
                    <a:pt x="458237" y="170043"/>
                  </a:lnTo>
                  <a:lnTo>
                    <a:pt x="0" y="170043"/>
                  </a:lnTo>
                  <a:close/>
                </a:path>
              </a:pathLst>
            </a:custGeom>
            <a:solidFill>
              <a:srgbClr val="000000"/>
            </a:solidFill>
          </p:spPr>
        </p:sp>
        <p:sp>
          <p:nvSpPr>
            <p:cNvPr name="TextBox 12" id="12"/>
            <p:cNvSpPr txBox="true"/>
            <p:nvPr/>
          </p:nvSpPr>
          <p:spPr>
            <a:xfrm>
              <a:off x="0" y="-57150"/>
              <a:ext cx="458237" cy="227193"/>
            </a:xfrm>
            <a:prstGeom prst="rect">
              <a:avLst/>
            </a:prstGeom>
          </p:spPr>
          <p:txBody>
            <a:bodyPr anchor="ctr" rtlCol="false" tIns="60771" lIns="60771" bIns="60771" rIns="60771"/>
            <a:lstStyle/>
            <a:p>
              <a:pPr algn="ctr">
                <a:lnSpc>
                  <a:spcPts val="4200"/>
                </a:lnSpc>
                <a:spcBef>
                  <a:spcPct val="0"/>
                </a:spcBef>
              </a:pPr>
            </a:p>
          </p:txBody>
        </p:sp>
      </p:grpSp>
      <p:sp>
        <p:nvSpPr>
          <p:cNvPr name="TextBox 13" id="13"/>
          <p:cNvSpPr txBox="true"/>
          <p:nvPr/>
        </p:nvSpPr>
        <p:spPr>
          <a:xfrm rot="0">
            <a:off x="1139558" y="5508309"/>
            <a:ext cx="1277144" cy="457074"/>
          </a:xfrm>
          <a:prstGeom prst="rect">
            <a:avLst/>
          </a:prstGeom>
        </p:spPr>
        <p:txBody>
          <a:bodyPr anchor="t" rtlCol="false" tIns="0" lIns="0" bIns="0" rIns="0">
            <a:spAutoFit/>
          </a:bodyPr>
          <a:lstStyle/>
          <a:p>
            <a:pPr algn="ctr">
              <a:lnSpc>
                <a:spcPts val="3600"/>
              </a:lnSpc>
            </a:pPr>
            <a:r>
              <a:rPr lang="en-US" sz="3000">
                <a:solidFill>
                  <a:srgbClr val="FFFFFF"/>
                </a:solidFill>
                <a:latin typeface="Montserrat"/>
                <a:ea typeface="Montserrat"/>
                <a:cs typeface="Montserrat"/>
                <a:sym typeface="Montserrat"/>
              </a:rPr>
              <a:t>2023</a:t>
            </a:r>
          </a:p>
        </p:txBody>
      </p:sp>
      <p:grpSp>
        <p:nvGrpSpPr>
          <p:cNvPr name="Group 14" id="14"/>
          <p:cNvGrpSpPr/>
          <p:nvPr/>
        </p:nvGrpSpPr>
        <p:grpSpPr>
          <a:xfrm rot="0">
            <a:off x="15846078" y="5458541"/>
            <a:ext cx="1413222" cy="556737"/>
            <a:chOff x="0" y="0"/>
            <a:chExt cx="431636" cy="170043"/>
          </a:xfrm>
        </p:grpSpPr>
        <p:sp>
          <p:nvSpPr>
            <p:cNvPr name="Freeform 15" id="15"/>
            <p:cNvSpPr/>
            <p:nvPr/>
          </p:nvSpPr>
          <p:spPr>
            <a:xfrm flipH="false" flipV="false" rot="0">
              <a:off x="0" y="0"/>
              <a:ext cx="431636" cy="170043"/>
            </a:xfrm>
            <a:custGeom>
              <a:avLst/>
              <a:gdLst/>
              <a:ahLst/>
              <a:cxnLst/>
              <a:rect r="r" b="b" t="t" l="l"/>
              <a:pathLst>
                <a:path h="170043" w="431636">
                  <a:moveTo>
                    <a:pt x="0" y="0"/>
                  </a:moveTo>
                  <a:lnTo>
                    <a:pt x="431636" y="0"/>
                  </a:lnTo>
                  <a:lnTo>
                    <a:pt x="431636" y="170043"/>
                  </a:lnTo>
                  <a:lnTo>
                    <a:pt x="0" y="170043"/>
                  </a:lnTo>
                  <a:close/>
                </a:path>
              </a:pathLst>
            </a:custGeom>
            <a:solidFill>
              <a:srgbClr val="000000"/>
            </a:solidFill>
          </p:spPr>
        </p:sp>
        <p:sp>
          <p:nvSpPr>
            <p:cNvPr name="TextBox 16" id="16"/>
            <p:cNvSpPr txBox="true"/>
            <p:nvPr/>
          </p:nvSpPr>
          <p:spPr>
            <a:xfrm>
              <a:off x="0" y="-57150"/>
              <a:ext cx="431636" cy="227193"/>
            </a:xfrm>
            <a:prstGeom prst="rect">
              <a:avLst/>
            </a:prstGeom>
          </p:spPr>
          <p:txBody>
            <a:bodyPr anchor="ctr" rtlCol="false" tIns="60771" lIns="60771" bIns="60771" rIns="60771"/>
            <a:lstStyle/>
            <a:p>
              <a:pPr algn="ctr">
                <a:lnSpc>
                  <a:spcPts val="4200"/>
                </a:lnSpc>
                <a:spcBef>
                  <a:spcPct val="0"/>
                </a:spcBef>
              </a:pPr>
            </a:p>
          </p:txBody>
        </p:sp>
      </p:grpSp>
      <p:sp>
        <p:nvSpPr>
          <p:cNvPr name="TextBox 17" id="17"/>
          <p:cNvSpPr txBox="true"/>
          <p:nvPr/>
        </p:nvSpPr>
        <p:spPr>
          <a:xfrm rot="0">
            <a:off x="15932224" y="5508309"/>
            <a:ext cx="1271647" cy="457074"/>
          </a:xfrm>
          <a:prstGeom prst="rect">
            <a:avLst/>
          </a:prstGeom>
        </p:spPr>
        <p:txBody>
          <a:bodyPr anchor="t" rtlCol="false" tIns="0" lIns="0" bIns="0" rIns="0">
            <a:spAutoFit/>
          </a:bodyPr>
          <a:lstStyle/>
          <a:p>
            <a:pPr algn="ctr">
              <a:lnSpc>
                <a:spcPts val="3600"/>
              </a:lnSpc>
            </a:pPr>
            <a:r>
              <a:rPr lang="en-US" sz="3000">
                <a:solidFill>
                  <a:srgbClr val="FFFFFF"/>
                </a:solidFill>
                <a:latin typeface="Montserrat"/>
                <a:ea typeface="Montserrat"/>
                <a:cs typeface="Montserrat"/>
                <a:sym typeface="Montserrat"/>
              </a:rPr>
              <a:t>2024</a:t>
            </a:r>
          </a:p>
        </p:txBody>
      </p:sp>
      <p:sp>
        <p:nvSpPr>
          <p:cNvPr name="AutoShape 18" id="18"/>
          <p:cNvSpPr/>
          <p:nvPr/>
        </p:nvSpPr>
        <p:spPr>
          <a:xfrm>
            <a:off x="2179749" y="6252384"/>
            <a:ext cx="0" cy="2122948"/>
          </a:xfrm>
          <a:prstGeom prst="line">
            <a:avLst/>
          </a:prstGeom>
          <a:ln cap="flat" w="28575">
            <a:solidFill>
              <a:srgbClr val="000000"/>
            </a:solidFill>
            <a:prstDash val="solid"/>
            <a:headEnd type="none" len="sm" w="sm"/>
            <a:tailEnd type="oval" len="lg" w="lg"/>
          </a:ln>
        </p:spPr>
      </p:sp>
      <p:grpSp>
        <p:nvGrpSpPr>
          <p:cNvPr name="Group 19" id="19"/>
          <p:cNvGrpSpPr/>
          <p:nvPr/>
        </p:nvGrpSpPr>
        <p:grpSpPr>
          <a:xfrm rot="0">
            <a:off x="2416701" y="6638423"/>
            <a:ext cx="1707965" cy="306193"/>
            <a:chOff x="0" y="0"/>
            <a:chExt cx="376030" cy="67412"/>
          </a:xfrm>
        </p:grpSpPr>
        <p:sp>
          <p:nvSpPr>
            <p:cNvPr name="Freeform 20" id="20"/>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1" id="21"/>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2" id="22"/>
          <p:cNvSpPr txBox="true"/>
          <p:nvPr/>
        </p:nvSpPr>
        <p:spPr>
          <a:xfrm rot="0">
            <a:off x="2529015" y="6725603"/>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Jan - Feb</a:t>
            </a:r>
          </a:p>
        </p:txBody>
      </p:sp>
      <p:sp>
        <p:nvSpPr>
          <p:cNvPr name="TextBox 23" id="23"/>
          <p:cNvSpPr txBox="true"/>
          <p:nvPr/>
        </p:nvSpPr>
        <p:spPr>
          <a:xfrm rot="0">
            <a:off x="2529015" y="7125653"/>
            <a:ext cx="3822697" cy="1249151"/>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AutoShape 24" id="24"/>
          <p:cNvSpPr/>
          <p:nvPr/>
        </p:nvSpPr>
        <p:spPr>
          <a:xfrm>
            <a:off x="7605829" y="6252384"/>
            <a:ext cx="0" cy="2122948"/>
          </a:xfrm>
          <a:prstGeom prst="line">
            <a:avLst/>
          </a:prstGeom>
          <a:ln cap="flat" w="28575">
            <a:solidFill>
              <a:srgbClr val="000000"/>
            </a:solidFill>
            <a:prstDash val="solid"/>
            <a:headEnd type="none" len="sm" w="sm"/>
            <a:tailEnd type="oval" len="lg" w="lg"/>
          </a:ln>
        </p:spPr>
      </p:sp>
      <p:grpSp>
        <p:nvGrpSpPr>
          <p:cNvPr name="Group 25" id="25"/>
          <p:cNvGrpSpPr/>
          <p:nvPr/>
        </p:nvGrpSpPr>
        <p:grpSpPr>
          <a:xfrm rot="0">
            <a:off x="7842781" y="6638423"/>
            <a:ext cx="1707965" cy="306193"/>
            <a:chOff x="0" y="0"/>
            <a:chExt cx="376030" cy="67412"/>
          </a:xfrm>
        </p:grpSpPr>
        <p:sp>
          <p:nvSpPr>
            <p:cNvPr name="Freeform 26" id="26"/>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27" id="27"/>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8" id="28"/>
          <p:cNvSpPr txBox="true"/>
          <p:nvPr/>
        </p:nvSpPr>
        <p:spPr>
          <a:xfrm rot="0">
            <a:off x="7955094" y="6725603"/>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May - Jun</a:t>
            </a:r>
          </a:p>
        </p:txBody>
      </p:sp>
      <p:sp>
        <p:nvSpPr>
          <p:cNvPr name="TextBox 29" id="29"/>
          <p:cNvSpPr txBox="true"/>
          <p:nvPr/>
        </p:nvSpPr>
        <p:spPr>
          <a:xfrm rot="0">
            <a:off x="7955094" y="7125653"/>
            <a:ext cx="3822697" cy="1249151"/>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AutoShape 30" id="30"/>
          <p:cNvSpPr/>
          <p:nvPr/>
        </p:nvSpPr>
        <p:spPr>
          <a:xfrm>
            <a:off x="13031908" y="6252384"/>
            <a:ext cx="0" cy="2122948"/>
          </a:xfrm>
          <a:prstGeom prst="line">
            <a:avLst/>
          </a:prstGeom>
          <a:ln cap="flat" w="28575">
            <a:solidFill>
              <a:srgbClr val="000000"/>
            </a:solidFill>
            <a:prstDash val="solid"/>
            <a:headEnd type="none" len="sm" w="sm"/>
            <a:tailEnd type="oval" len="lg" w="lg"/>
          </a:ln>
        </p:spPr>
      </p:sp>
      <p:grpSp>
        <p:nvGrpSpPr>
          <p:cNvPr name="Group 31" id="31"/>
          <p:cNvGrpSpPr/>
          <p:nvPr/>
        </p:nvGrpSpPr>
        <p:grpSpPr>
          <a:xfrm rot="0">
            <a:off x="13268860" y="6638423"/>
            <a:ext cx="1707965" cy="306193"/>
            <a:chOff x="0" y="0"/>
            <a:chExt cx="376030" cy="67412"/>
          </a:xfrm>
        </p:grpSpPr>
        <p:sp>
          <p:nvSpPr>
            <p:cNvPr name="Freeform 32" id="32"/>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33" id="33"/>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34" id="34"/>
          <p:cNvSpPr txBox="true"/>
          <p:nvPr/>
        </p:nvSpPr>
        <p:spPr>
          <a:xfrm rot="0">
            <a:off x="13381174" y="6725603"/>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Sep - Oct</a:t>
            </a:r>
          </a:p>
        </p:txBody>
      </p:sp>
      <p:sp>
        <p:nvSpPr>
          <p:cNvPr name="TextBox 35" id="35"/>
          <p:cNvSpPr txBox="true"/>
          <p:nvPr/>
        </p:nvSpPr>
        <p:spPr>
          <a:xfrm rot="0">
            <a:off x="13381174" y="7125653"/>
            <a:ext cx="3822697" cy="1249151"/>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AutoShape 36" id="36"/>
          <p:cNvSpPr/>
          <p:nvPr/>
        </p:nvSpPr>
        <p:spPr>
          <a:xfrm flipV="true">
            <a:off x="4352122" y="4158011"/>
            <a:ext cx="0" cy="2122948"/>
          </a:xfrm>
          <a:prstGeom prst="line">
            <a:avLst/>
          </a:prstGeom>
          <a:ln cap="flat" w="28575">
            <a:solidFill>
              <a:srgbClr val="000000"/>
            </a:solidFill>
            <a:prstDash val="solid"/>
            <a:headEnd type="none" len="sm" w="sm"/>
            <a:tailEnd type="oval" len="lg" w="lg"/>
          </a:ln>
        </p:spPr>
      </p:sp>
      <p:grpSp>
        <p:nvGrpSpPr>
          <p:cNvPr name="Group 37" id="37"/>
          <p:cNvGrpSpPr/>
          <p:nvPr/>
        </p:nvGrpSpPr>
        <p:grpSpPr>
          <a:xfrm rot="0">
            <a:off x="4589075" y="4158011"/>
            <a:ext cx="1707965" cy="306193"/>
            <a:chOff x="0" y="0"/>
            <a:chExt cx="376030" cy="67412"/>
          </a:xfrm>
        </p:grpSpPr>
        <p:sp>
          <p:nvSpPr>
            <p:cNvPr name="Freeform 38" id="38"/>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39" id="39"/>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40" id="40"/>
          <p:cNvSpPr txBox="true"/>
          <p:nvPr/>
        </p:nvSpPr>
        <p:spPr>
          <a:xfrm rot="0">
            <a:off x="4701388" y="4245190"/>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Mar - Apr</a:t>
            </a:r>
          </a:p>
        </p:txBody>
      </p:sp>
      <p:sp>
        <p:nvSpPr>
          <p:cNvPr name="TextBox 41" id="41"/>
          <p:cNvSpPr txBox="true"/>
          <p:nvPr/>
        </p:nvSpPr>
        <p:spPr>
          <a:xfrm rot="0">
            <a:off x="4701388" y="4645240"/>
            <a:ext cx="3822697" cy="1249151"/>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AutoShape 42" id="42"/>
          <p:cNvSpPr/>
          <p:nvPr/>
        </p:nvSpPr>
        <p:spPr>
          <a:xfrm flipV="true">
            <a:off x="9778202" y="4158011"/>
            <a:ext cx="0" cy="2122948"/>
          </a:xfrm>
          <a:prstGeom prst="line">
            <a:avLst/>
          </a:prstGeom>
          <a:ln cap="flat" w="28575">
            <a:solidFill>
              <a:srgbClr val="000000"/>
            </a:solidFill>
            <a:prstDash val="solid"/>
            <a:headEnd type="none" len="sm" w="sm"/>
            <a:tailEnd type="oval" len="lg" w="lg"/>
          </a:ln>
        </p:spPr>
      </p:sp>
      <p:grpSp>
        <p:nvGrpSpPr>
          <p:cNvPr name="Group 43" id="43"/>
          <p:cNvGrpSpPr/>
          <p:nvPr/>
        </p:nvGrpSpPr>
        <p:grpSpPr>
          <a:xfrm rot="0">
            <a:off x="10015154" y="4158011"/>
            <a:ext cx="1707965" cy="306193"/>
            <a:chOff x="0" y="0"/>
            <a:chExt cx="376030" cy="67412"/>
          </a:xfrm>
        </p:grpSpPr>
        <p:sp>
          <p:nvSpPr>
            <p:cNvPr name="Freeform 44" id="44"/>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45" id="45"/>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46" id="46"/>
          <p:cNvSpPr txBox="true"/>
          <p:nvPr/>
        </p:nvSpPr>
        <p:spPr>
          <a:xfrm rot="0">
            <a:off x="10127468" y="4245190"/>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July - Aug</a:t>
            </a:r>
          </a:p>
        </p:txBody>
      </p:sp>
      <p:sp>
        <p:nvSpPr>
          <p:cNvPr name="TextBox 47" id="47"/>
          <p:cNvSpPr txBox="true"/>
          <p:nvPr/>
        </p:nvSpPr>
        <p:spPr>
          <a:xfrm rot="0">
            <a:off x="10127468" y="4645240"/>
            <a:ext cx="3822697" cy="1249151"/>
          </a:xfrm>
          <a:prstGeom prst="rect">
            <a:avLst/>
          </a:prstGeom>
        </p:spPr>
        <p:txBody>
          <a:bodyPr anchor="t" rtlCol="false" tIns="0" lIns="0" bIns="0" rIns="0">
            <a:spAutoFit/>
          </a:bodyPr>
          <a:lstStyle/>
          <a:p>
            <a:pPr algn="l">
              <a:lnSpc>
                <a:spcPts val="2520"/>
              </a:lnSpc>
            </a:pPr>
            <a:r>
              <a:rPr lang="en-US" sz="1800">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Freeform 48" id="48"/>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9" id="49"/>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50" id="50"/>
          <p:cNvSpPr/>
          <p:nvPr/>
        </p:nvSpPr>
        <p:spPr>
          <a:xfrm flipH="false" flipV="false" rot="0">
            <a:off x="14450405" y="9260628"/>
            <a:ext cx="13302458" cy="7083559"/>
          </a:xfrm>
          <a:custGeom>
            <a:avLst/>
            <a:gdLst/>
            <a:ahLst/>
            <a:cxnLst/>
            <a:rect r="r" b="b" t="t" l="l"/>
            <a:pathLst>
              <a:path h="7083559" w="13302458">
                <a:moveTo>
                  <a:pt x="0" y="0"/>
                </a:moveTo>
                <a:lnTo>
                  <a:pt x="13302458" y="0"/>
                </a:lnTo>
                <a:lnTo>
                  <a:pt x="13302458" y="7083560"/>
                </a:lnTo>
                <a:lnTo>
                  <a:pt x="0" y="7083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38034"/>
            <a:ext cx="3020470" cy="620017"/>
            <a:chOff x="0" y="0"/>
            <a:chExt cx="664995" cy="136505"/>
          </a:xfrm>
        </p:grpSpPr>
        <p:sp>
          <p:nvSpPr>
            <p:cNvPr name="Freeform 3" id="3"/>
            <p:cNvSpPr/>
            <p:nvPr/>
          </p:nvSpPr>
          <p:spPr>
            <a:xfrm flipH="false" flipV="false" rot="0">
              <a:off x="0" y="0"/>
              <a:ext cx="664995" cy="136505"/>
            </a:xfrm>
            <a:custGeom>
              <a:avLst/>
              <a:gdLst/>
              <a:ahLst/>
              <a:cxnLst/>
              <a:rect r="r" b="b" t="t" l="l"/>
              <a:pathLst>
                <a:path h="136505" w="664995">
                  <a:moveTo>
                    <a:pt x="0" y="0"/>
                  </a:moveTo>
                  <a:lnTo>
                    <a:pt x="664995" y="0"/>
                  </a:lnTo>
                  <a:lnTo>
                    <a:pt x="664995" y="136505"/>
                  </a:lnTo>
                  <a:lnTo>
                    <a:pt x="0" y="136505"/>
                  </a:lnTo>
                  <a:close/>
                </a:path>
              </a:pathLst>
            </a:custGeom>
            <a:solidFill>
              <a:srgbClr val="C7ED2E"/>
            </a:solidFill>
          </p:spPr>
        </p:sp>
        <p:sp>
          <p:nvSpPr>
            <p:cNvPr name="TextBox 4" id="4"/>
            <p:cNvSpPr txBox="true"/>
            <p:nvPr/>
          </p:nvSpPr>
          <p:spPr>
            <a:xfrm>
              <a:off x="0" y="-38100"/>
              <a:ext cx="664995" cy="174605"/>
            </a:xfrm>
            <a:prstGeom prst="rect">
              <a:avLst/>
            </a:prstGeom>
          </p:spPr>
          <p:txBody>
            <a:bodyPr anchor="ctr" rtlCol="false" tIns="60771" lIns="60771" bIns="60771" rIns="60771"/>
            <a:lstStyle/>
            <a:p>
              <a:pPr algn="ctr">
                <a:lnSpc>
                  <a:spcPts val="2659"/>
                </a:lnSpc>
                <a:spcBef>
                  <a:spcPct val="0"/>
                </a:spcBef>
              </a:pPr>
            </a:p>
          </p:txBody>
        </p:sp>
      </p:grpSp>
      <p:grpSp>
        <p:nvGrpSpPr>
          <p:cNvPr name="Group 5" id="5"/>
          <p:cNvGrpSpPr/>
          <p:nvPr/>
        </p:nvGrpSpPr>
        <p:grpSpPr>
          <a:xfrm rot="0">
            <a:off x="4238968" y="838034"/>
            <a:ext cx="4905032" cy="1138411"/>
            <a:chOff x="0" y="0"/>
            <a:chExt cx="1079906" cy="250636"/>
          </a:xfrm>
        </p:grpSpPr>
        <p:sp>
          <p:nvSpPr>
            <p:cNvPr name="Freeform 6" id="6"/>
            <p:cNvSpPr/>
            <p:nvPr/>
          </p:nvSpPr>
          <p:spPr>
            <a:xfrm flipH="false" flipV="false" rot="0">
              <a:off x="0" y="0"/>
              <a:ext cx="1079906" cy="250636"/>
            </a:xfrm>
            <a:custGeom>
              <a:avLst/>
              <a:gdLst/>
              <a:ahLst/>
              <a:cxnLst/>
              <a:rect r="r" b="b" t="t" l="l"/>
              <a:pathLst>
                <a:path h="250636" w="1079906">
                  <a:moveTo>
                    <a:pt x="0" y="0"/>
                  </a:moveTo>
                  <a:lnTo>
                    <a:pt x="1079906" y="0"/>
                  </a:lnTo>
                  <a:lnTo>
                    <a:pt x="1079906" y="250636"/>
                  </a:lnTo>
                  <a:lnTo>
                    <a:pt x="0" y="250636"/>
                  </a:lnTo>
                  <a:close/>
                </a:path>
              </a:pathLst>
            </a:custGeom>
            <a:solidFill>
              <a:srgbClr val="000000">
                <a:alpha val="0"/>
              </a:srgbClr>
            </a:solidFill>
            <a:ln w="19050" cap="sq">
              <a:solidFill>
                <a:srgbClr val="000000"/>
              </a:solidFill>
              <a:prstDash val="dash"/>
              <a:miter/>
            </a:ln>
          </p:spPr>
        </p:sp>
        <p:sp>
          <p:nvSpPr>
            <p:cNvPr name="TextBox 7" id="7"/>
            <p:cNvSpPr txBox="true"/>
            <p:nvPr/>
          </p:nvSpPr>
          <p:spPr>
            <a:xfrm>
              <a:off x="0" y="-38100"/>
              <a:ext cx="1079906" cy="288736"/>
            </a:xfrm>
            <a:prstGeom prst="rect">
              <a:avLst/>
            </a:prstGeom>
          </p:spPr>
          <p:txBody>
            <a:bodyPr anchor="ctr" rtlCol="false" tIns="60771" lIns="60771" bIns="60771" rIns="60771"/>
            <a:lstStyle/>
            <a:p>
              <a:pPr algn="ctr">
                <a:lnSpc>
                  <a:spcPts val="2659"/>
                </a:lnSpc>
                <a:spcBef>
                  <a:spcPct val="0"/>
                </a:spcBef>
              </a:pPr>
            </a:p>
          </p:txBody>
        </p:sp>
      </p:grpSp>
      <p:sp>
        <p:nvSpPr>
          <p:cNvPr name="TextBox 8" id="8"/>
          <p:cNvSpPr txBox="true"/>
          <p:nvPr/>
        </p:nvSpPr>
        <p:spPr>
          <a:xfrm rot="0">
            <a:off x="1141013" y="959399"/>
            <a:ext cx="8002987"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Income Statement</a:t>
            </a:r>
          </a:p>
        </p:txBody>
      </p:sp>
      <p:sp>
        <p:nvSpPr>
          <p:cNvPr name="AutoShape 9" id="9"/>
          <p:cNvSpPr/>
          <p:nvPr/>
        </p:nvSpPr>
        <p:spPr>
          <a:xfrm flipV="true">
            <a:off x="5851824" y="2214570"/>
            <a:ext cx="3109213" cy="0"/>
          </a:xfrm>
          <a:prstGeom prst="line">
            <a:avLst/>
          </a:prstGeom>
          <a:ln cap="flat" w="57150">
            <a:solidFill>
              <a:srgbClr val="C7ED2E"/>
            </a:solidFill>
            <a:prstDash val="solid"/>
            <a:headEnd type="none" len="sm" w="sm"/>
            <a:tailEnd type="none" len="sm" w="sm"/>
          </a:ln>
        </p:spPr>
      </p:sp>
      <p:pic>
        <p:nvPicPr>
          <p:cNvPr name="Picture 10" id="10"/>
          <p:cNvPicPr>
            <a:picLocks noChangeAspect="true"/>
          </p:cNvPicPr>
          <p:nvPr/>
        </p:nvPicPr>
        <p:blipFill>
          <a:blip r:embed="rId2"/>
          <a:stretch>
            <a:fillRect/>
          </a:stretch>
        </p:blipFill>
        <p:spPr>
          <a:xfrm rot="0">
            <a:off x="-594360" y="1175359"/>
            <a:ext cx="19476720" cy="7070397"/>
          </a:xfrm>
          <a:prstGeom prst="rect">
            <a:avLst/>
          </a:prstGeom>
        </p:spPr>
      </p:pic>
      <p:grpSp>
        <p:nvGrpSpPr>
          <p:cNvPr name="Group 11" id="11"/>
          <p:cNvGrpSpPr/>
          <p:nvPr/>
        </p:nvGrpSpPr>
        <p:grpSpPr>
          <a:xfrm rot="0">
            <a:off x="1028700" y="7165102"/>
            <a:ext cx="450999" cy="306193"/>
            <a:chOff x="0" y="0"/>
            <a:chExt cx="99293" cy="67412"/>
          </a:xfrm>
        </p:grpSpPr>
        <p:sp>
          <p:nvSpPr>
            <p:cNvPr name="Freeform 12" id="12"/>
            <p:cNvSpPr/>
            <p:nvPr/>
          </p:nvSpPr>
          <p:spPr>
            <a:xfrm flipH="false" flipV="false" rot="0">
              <a:off x="0" y="0"/>
              <a:ext cx="99293" cy="67412"/>
            </a:xfrm>
            <a:custGeom>
              <a:avLst/>
              <a:gdLst/>
              <a:ahLst/>
              <a:cxnLst/>
              <a:rect r="r" b="b" t="t" l="l"/>
              <a:pathLst>
                <a:path h="67412" w="99293">
                  <a:moveTo>
                    <a:pt x="0" y="0"/>
                  </a:moveTo>
                  <a:lnTo>
                    <a:pt x="99293" y="0"/>
                  </a:lnTo>
                  <a:lnTo>
                    <a:pt x="99293" y="67412"/>
                  </a:lnTo>
                  <a:lnTo>
                    <a:pt x="0" y="67412"/>
                  </a:lnTo>
                  <a:close/>
                </a:path>
              </a:pathLst>
            </a:custGeom>
            <a:solidFill>
              <a:srgbClr val="C7ED2E"/>
            </a:solidFill>
          </p:spPr>
        </p:sp>
        <p:sp>
          <p:nvSpPr>
            <p:cNvPr name="TextBox 13" id="13"/>
            <p:cNvSpPr txBox="true"/>
            <p:nvPr/>
          </p:nvSpPr>
          <p:spPr>
            <a:xfrm>
              <a:off x="0" y="-38100"/>
              <a:ext cx="99293"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4" id="14"/>
          <p:cNvSpPr txBox="true"/>
          <p:nvPr/>
        </p:nvSpPr>
        <p:spPr>
          <a:xfrm rot="0">
            <a:off x="1630764" y="7141985"/>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Operating Profit</a:t>
            </a:r>
          </a:p>
        </p:txBody>
      </p:sp>
      <p:grpSp>
        <p:nvGrpSpPr>
          <p:cNvPr name="Group 15" id="15"/>
          <p:cNvGrpSpPr/>
          <p:nvPr/>
        </p:nvGrpSpPr>
        <p:grpSpPr>
          <a:xfrm rot="0">
            <a:off x="6931619" y="7165102"/>
            <a:ext cx="450999" cy="306193"/>
            <a:chOff x="0" y="0"/>
            <a:chExt cx="99293" cy="67412"/>
          </a:xfrm>
        </p:grpSpPr>
        <p:sp>
          <p:nvSpPr>
            <p:cNvPr name="Freeform 16" id="16"/>
            <p:cNvSpPr/>
            <p:nvPr/>
          </p:nvSpPr>
          <p:spPr>
            <a:xfrm flipH="false" flipV="false" rot="0">
              <a:off x="0" y="0"/>
              <a:ext cx="99293" cy="67412"/>
            </a:xfrm>
            <a:custGeom>
              <a:avLst/>
              <a:gdLst/>
              <a:ahLst/>
              <a:cxnLst/>
              <a:rect r="r" b="b" t="t" l="l"/>
              <a:pathLst>
                <a:path h="67412" w="99293">
                  <a:moveTo>
                    <a:pt x="0" y="0"/>
                  </a:moveTo>
                  <a:lnTo>
                    <a:pt x="99293" y="0"/>
                  </a:lnTo>
                  <a:lnTo>
                    <a:pt x="99293" y="67412"/>
                  </a:lnTo>
                  <a:lnTo>
                    <a:pt x="0" y="67412"/>
                  </a:lnTo>
                  <a:close/>
                </a:path>
              </a:pathLst>
            </a:custGeom>
            <a:solidFill>
              <a:srgbClr val="E8E8E8"/>
            </a:solidFill>
          </p:spPr>
        </p:sp>
        <p:sp>
          <p:nvSpPr>
            <p:cNvPr name="TextBox 17" id="17"/>
            <p:cNvSpPr txBox="true"/>
            <p:nvPr/>
          </p:nvSpPr>
          <p:spPr>
            <a:xfrm>
              <a:off x="0" y="-38100"/>
              <a:ext cx="99293"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8" id="18"/>
          <p:cNvSpPr txBox="true"/>
          <p:nvPr/>
        </p:nvSpPr>
        <p:spPr>
          <a:xfrm rot="0">
            <a:off x="7533683" y="7141985"/>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Profit</a:t>
            </a:r>
          </a:p>
        </p:txBody>
      </p:sp>
      <p:grpSp>
        <p:nvGrpSpPr>
          <p:cNvPr name="Group 19" id="19"/>
          <p:cNvGrpSpPr/>
          <p:nvPr/>
        </p:nvGrpSpPr>
        <p:grpSpPr>
          <a:xfrm rot="0">
            <a:off x="12834538" y="7165102"/>
            <a:ext cx="450999" cy="306193"/>
            <a:chOff x="0" y="0"/>
            <a:chExt cx="99293" cy="67412"/>
          </a:xfrm>
        </p:grpSpPr>
        <p:sp>
          <p:nvSpPr>
            <p:cNvPr name="Freeform 20" id="20"/>
            <p:cNvSpPr/>
            <p:nvPr/>
          </p:nvSpPr>
          <p:spPr>
            <a:xfrm flipH="false" flipV="false" rot="0">
              <a:off x="0" y="0"/>
              <a:ext cx="99293" cy="67412"/>
            </a:xfrm>
            <a:custGeom>
              <a:avLst/>
              <a:gdLst/>
              <a:ahLst/>
              <a:cxnLst/>
              <a:rect r="r" b="b" t="t" l="l"/>
              <a:pathLst>
                <a:path h="67412" w="99293">
                  <a:moveTo>
                    <a:pt x="0" y="0"/>
                  </a:moveTo>
                  <a:lnTo>
                    <a:pt x="99293" y="0"/>
                  </a:lnTo>
                  <a:lnTo>
                    <a:pt x="99293" y="67412"/>
                  </a:lnTo>
                  <a:lnTo>
                    <a:pt x="0" y="67412"/>
                  </a:lnTo>
                  <a:close/>
                </a:path>
              </a:pathLst>
            </a:custGeom>
            <a:solidFill>
              <a:srgbClr val="000000"/>
            </a:solidFill>
          </p:spPr>
        </p:sp>
        <p:sp>
          <p:nvSpPr>
            <p:cNvPr name="TextBox 21" id="21"/>
            <p:cNvSpPr txBox="true"/>
            <p:nvPr/>
          </p:nvSpPr>
          <p:spPr>
            <a:xfrm>
              <a:off x="0" y="-38100"/>
              <a:ext cx="99293"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2" id="22"/>
          <p:cNvSpPr txBox="true"/>
          <p:nvPr/>
        </p:nvSpPr>
        <p:spPr>
          <a:xfrm rot="0">
            <a:off x="13436603" y="7141985"/>
            <a:ext cx="3822697"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Revenue</a:t>
            </a:r>
          </a:p>
        </p:txBody>
      </p:sp>
      <p:sp>
        <p:nvSpPr>
          <p:cNvPr name="TextBox 23" id="23"/>
          <p:cNvSpPr txBox="true"/>
          <p:nvPr/>
        </p:nvSpPr>
        <p:spPr>
          <a:xfrm rot="0">
            <a:off x="13436603" y="7780160"/>
            <a:ext cx="4253207" cy="1396671"/>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TextBox 24" id="24"/>
          <p:cNvSpPr txBox="true"/>
          <p:nvPr/>
        </p:nvSpPr>
        <p:spPr>
          <a:xfrm rot="0">
            <a:off x="7533683" y="7780160"/>
            <a:ext cx="4235986" cy="1396671"/>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TextBox 25" id="25"/>
          <p:cNvSpPr txBox="true"/>
          <p:nvPr/>
        </p:nvSpPr>
        <p:spPr>
          <a:xfrm rot="0">
            <a:off x="1634536" y="7780160"/>
            <a:ext cx="4217288" cy="1396671"/>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 tuer adipiscing elit. Aenean commodo ligula eget dolor. Aenean massa. Cum sociis natoque penatibus</a:t>
            </a:r>
          </a:p>
        </p:txBody>
      </p:sp>
      <p:sp>
        <p:nvSpPr>
          <p:cNvPr name="Freeform 26" id="26"/>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28" id="28"/>
          <p:cNvSpPr/>
          <p:nvPr/>
        </p:nvSpPr>
        <p:spPr>
          <a:xfrm flipH="false" flipV="false" rot="0">
            <a:off x="15347951" y="9491156"/>
            <a:ext cx="13302458" cy="7083559"/>
          </a:xfrm>
          <a:custGeom>
            <a:avLst/>
            <a:gdLst/>
            <a:ahLst/>
            <a:cxnLst/>
            <a:rect r="r" b="b" t="t" l="l"/>
            <a:pathLst>
              <a:path h="7083559" w="13302458">
                <a:moveTo>
                  <a:pt x="0" y="0"/>
                </a:moveTo>
                <a:lnTo>
                  <a:pt x="13302459" y="0"/>
                </a:lnTo>
                <a:lnTo>
                  <a:pt x="13302459" y="7083559"/>
                </a:lnTo>
                <a:lnTo>
                  <a:pt x="0" y="7083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3984183" cy="1065756"/>
            <a:chOff x="0" y="0"/>
            <a:chExt cx="877169" cy="234640"/>
          </a:xfrm>
        </p:grpSpPr>
        <p:sp>
          <p:nvSpPr>
            <p:cNvPr name="Freeform 3" id="3"/>
            <p:cNvSpPr/>
            <p:nvPr/>
          </p:nvSpPr>
          <p:spPr>
            <a:xfrm flipH="false" flipV="false" rot="0">
              <a:off x="0" y="0"/>
              <a:ext cx="877169" cy="234640"/>
            </a:xfrm>
            <a:custGeom>
              <a:avLst/>
              <a:gdLst/>
              <a:ahLst/>
              <a:cxnLst/>
              <a:rect r="r" b="b" t="t" l="l"/>
              <a:pathLst>
                <a:path h="234640" w="877169">
                  <a:moveTo>
                    <a:pt x="0" y="0"/>
                  </a:moveTo>
                  <a:lnTo>
                    <a:pt x="877169" y="0"/>
                  </a:lnTo>
                  <a:lnTo>
                    <a:pt x="877169" y="234640"/>
                  </a:lnTo>
                  <a:lnTo>
                    <a:pt x="0" y="234640"/>
                  </a:lnTo>
                  <a:close/>
                </a:path>
              </a:pathLst>
            </a:custGeom>
            <a:solidFill>
              <a:srgbClr val="000000">
                <a:alpha val="0"/>
              </a:srgbClr>
            </a:solidFill>
            <a:ln w="19050" cap="sq">
              <a:solidFill>
                <a:srgbClr val="000000"/>
              </a:solidFill>
              <a:prstDash val="dash"/>
              <a:miter/>
            </a:ln>
          </p:spPr>
        </p:sp>
        <p:sp>
          <p:nvSpPr>
            <p:cNvPr name="TextBox 4" id="4"/>
            <p:cNvSpPr txBox="true"/>
            <p:nvPr/>
          </p:nvSpPr>
          <p:spPr>
            <a:xfrm>
              <a:off x="0" y="-38100"/>
              <a:ext cx="877169" cy="272740"/>
            </a:xfrm>
            <a:prstGeom prst="rect">
              <a:avLst/>
            </a:prstGeom>
          </p:spPr>
          <p:txBody>
            <a:bodyPr anchor="ctr" rtlCol="false" tIns="60771" lIns="60771" bIns="60771" rIns="60771"/>
            <a:lstStyle/>
            <a:p>
              <a:pPr algn="ctr">
                <a:lnSpc>
                  <a:spcPts val="2659"/>
                </a:lnSpc>
                <a:spcBef>
                  <a:spcPct val="0"/>
                </a:spcBef>
              </a:pPr>
            </a:p>
          </p:txBody>
        </p:sp>
      </p:grpSp>
      <p:grpSp>
        <p:nvGrpSpPr>
          <p:cNvPr name="Group 5" id="5"/>
          <p:cNvGrpSpPr/>
          <p:nvPr/>
        </p:nvGrpSpPr>
        <p:grpSpPr>
          <a:xfrm rot="0">
            <a:off x="1028700" y="2255067"/>
            <a:ext cx="1707965" cy="306193"/>
            <a:chOff x="0" y="0"/>
            <a:chExt cx="376030" cy="67412"/>
          </a:xfrm>
        </p:grpSpPr>
        <p:sp>
          <p:nvSpPr>
            <p:cNvPr name="Freeform 6" id="6"/>
            <p:cNvSpPr/>
            <p:nvPr/>
          </p:nvSpPr>
          <p:spPr>
            <a:xfrm flipH="false" flipV="false" rot="0">
              <a:off x="0" y="0"/>
              <a:ext cx="376030" cy="67412"/>
            </a:xfrm>
            <a:custGeom>
              <a:avLst/>
              <a:gdLst/>
              <a:ahLst/>
              <a:cxnLst/>
              <a:rect r="r" b="b" t="t" l="l"/>
              <a:pathLst>
                <a:path h="67412" w="376030">
                  <a:moveTo>
                    <a:pt x="0" y="0"/>
                  </a:moveTo>
                  <a:lnTo>
                    <a:pt x="376030" y="0"/>
                  </a:lnTo>
                  <a:lnTo>
                    <a:pt x="376030" y="67412"/>
                  </a:lnTo>
                  <a:lnTo>
                    <a:pt x="0" y="67412"/>
                  </a:lnTo>
                  <a:close/>
                </a:path>
              </a:pathLst>
            </a:custGeom>
            <a:solidFill>
              <a:srgbClr val="C7ED2E"/>
            </a:solidFill>
          </p:spPr>
        </p:sp>
        <p:sp>
          <p:nvSpPr>
            <p:cNvPr name="TextBox 7" id="7"/>
            <p:cNvSpPr txBox="true"/>
            <p:nvPr/>
          </p:nvSpPr>
          <p:spPr>
            <a:xfrm>
              <a:off x="0" y="-38100"/>
              <a:ext cx="376030" cy="105512"/>
            </a:xfrm>
            <a:prstGeom prst="rect">
              <a:avLst/>
            </a:prstGeom>
          </p:spPr>
          <p:txBody>
            <a:bodyPr anchor="ctr" rtlCol="false" tIns="60771" lIns="60771" bIns="60771" rIns="60771"/>
            <a:lstStyle/>
            <a:p>
              <a:pPr algn="ctr">
                <a:lnSpc>
                  <a:spcPts val="2659"/>
                </a:lnSpc>
                <a:spcBef>
                  <a:spcPct val="0"/>
                </a:spcBef>
              </a:pPr>
            </a:p>
          </p:txBody>
        </p:sp>
      </p:grpSp>
      <p:sp>
        <p:nvSpPr>
          <p:cNvPr name="TextBox 8" id="8"/>
          <p:cNvSpPr txBox="true"/>
          <p:nvPr/>
        </p:nvSpPr>
        <p:spPr>
          <a:xfrm rot="0">
            <a:off x="1227235" y="1112131"/>
            <a:ext cx="3657756"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Balance</a:t>
            </a:r>
          </a:p>
        </p:txBody>
      </p:sp>
      <p:sp>
        <p:nvSpPr>
          <p:cNvPr name="TextBox 9" id="9"/>
          <p:cNvSpPr txBox="true"/>
          <p:nvPr/>
        </p:nvSpPr>
        <p:spPr>
          <a:xfrm rot="0">
            <a:off x="1283392" y="2342246"/>
            <a:ext cx="4532146"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As of January , 2023</a:t>
            </a:r>
          </a:p>
        </p:txBody>
      </p:sp>
      <p:grpSp>
        <p:nvGrpSpPr>
          <p:cNvPr name="Group 10" id="10"/>
          <p:cNvGrpSpPr/>
          <p:nvPr/>
        </p:nvGrpSpPr>
        <p:grpSpPr>
          <a:xfrm rot="0">
            <a:off x="1028700" y="3397940"/>
            <a:ext cx="5036344" cy="5657850"/>
            <a:chOff x="0" y="0"/>
            <a:chExt cx="1326444" cy="1490133"/>
          </a:xfrm>
        </p:grpSpPr>
        <p:sp>
          <p:nvSpPr>
            <p:cNvPr name="Freeform 11" id="11"/>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12" id="12"/>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625828" y="3397940"/>
            <a:ext cx="5036344" cy="5657850"/>
            <a:chOff x="0" y="0"/>
            <a:chExt cx="1326444" cy="1490133"/>
          </a:xfrm>
        </p:grpSpPr>
        <p:sp>
          <p:nvSpPr>
            <p:cNvPr name="Freeform 14" id="14"/>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15" id="15"/>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222956" y="3397940"/>
            <a:ext cx="5036344" cy="5657850"/>
            <a:chOff x="0" y="0"/>
            <a:chExt cx="1326444" cy="1490133"/>
          </a:xfrm>
        </p:grpSpPr>
        <p:sp>
          <p:nvSpPr>
            <p:cNvPr name="Freeform 17" id="17"/>
            <p:cNvSpPr/>
            <p:nvPr/>
          </p:nvSpPr>
          <p:spPr>
            <a:xfrm flipH="false" flipV="false" rot="0">
              <a:off x="0" y="0"/>
              <a:ext cx="1326444" cy="1490133"/>
            </a:xfrm>
            <a:custGeom>
              <a:avLst/>
              <a:gdLst/>
              <a:ahLst/>
              <a:cxnLst/>
              <a:rect r="r" b="b" t="t" l="l"/>
              <a:pathLst>
                <a:path h="1490133" w="1326444">
                  <a:moveTo>
                    <a:pt x="0" y="0"/>
                  </a:moveTo>
                  <a:lnTo>
                    <a:pt x="1326444" y="0"/>
                  </a:lnTo>
                  <a:lnTo>
                    <a:pt x="1326444" y="1490133"/>
                  </a:lnTo>
                  <a:lnTo>
                    <a:pt x="0" y="1490133"/>
                  </a:lnTo>
                  <a:close/>
                </a:path>
              </a:pathLst>
            </a:custGeom>
            <a:solidFill>
              <a:srgbClr val="000000">
                <a:alpha val="0"/>
              </a:srgbClr>
            </a:solidFill>
            <a:ln w="19050" cap="sq">
              <a:solidFill>
                <a:srgbClr val="000000"/>
              </a:solidFill>
              <a:prstDash val="dash"/>
              <a:miter/>
            </a:ln>
          </p:spPr>
        </p:sp>
        <p:sp>
          <p:nvSpPr>
            <p:cNvPr name="TextBox 18" id="18"/>
            <p:cNvSpPr txBox="true"/>
            <p:nvPr/>
          </p:nvSpPr>
          <p:spPr>
            <a:xfrm>
              <a:off x="0" y="-38100"/>
              <a:ext cx="1326444" cy="152823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60000">
            <a:off x="1462934" y="3983553"/>
            <a:ext cx="4167875"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$14.500</a:t>
            </a:r>
          </a:p>
        </p:txBody>
      </p:sp>
      <p:sp>
        <p:nvSpPr>
          <p:cNvPr name="TextBox 20" id="20"/>
          <p:cNvSpPr txBox="true"/>
          <p:nvPr/>
        </p:nvSpPr>
        <p:spPr>
          <a:xfrm rot="0">
            <a:off x="1462934" y="5496472"/>
            <a:ext cx="1944152"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Assets</a:t>
            </a:r>
          </a:p>
        </p:txBody>
      </p:sp>
      <p:grpSp>
        <p:nvGrpSpPr>
          <p:cNvPr name="Group 21" id="21"/>
          <p:cNvGrpSpPr/>
          <p:nvPr/>
        </p:nvGrpSpPr>
        <p:grpSpPr>
          <a:xfrm rot="0">
            <a:off x="1462934" y="5295704"/>
            <a:ext cx="1136249" cy="111837"/>
            <a:chOff x="0" y="0"/>
            <a:chExt cx="250160" cy="24622"/>
          </a:xfrm>
        </p:grpSpPr>
        <p:sp>
          <p:nvSpPr>
            <p:cNvPr name="Freeform 22" id="22"/>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23" id="23"/>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24" id="24"/>
          <p:cNvSpPr txBox="true"/>
          <p:nvPr/>
        </p:nvSpPr>
        <p:spPr>
          <a:xfrm rot="0">
            <a:off x="1462934" y="6429922"/>
            <a:ext cx="4167875" cy="210185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 do ligula eget dolor. Aenean massa. Cum sociis natoque penatibusmag nis dis parturient montes anasce ridiculus mus onec quam .</a:t>
            </a:r>
          </a:p>
        </p:txBody>
      </p:sp>
      <p:sp>
        <p:nvSpPr>
          <p:cNvPr name="TextBox 25" id="25"/>
          <p:cNvSpPr txBox="true"/>
          <p:nvPr/>
        </p:nvSpPr>
        <p:spPr>
          <a:xfrm rot="0">
            <a:off x="7060062" y="6429922"/>
            <a:ext cx="4167875" cy="210185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 do ligula eget dolor. Aenean massa. Cum sociis natoque penatibusmag nis dis parturient montes anasce ridiculus mus onec quam .</a:t>
            </a:r>
          </a:p>
        </p:txBody>
      </p:sp>
      <p:sp>
        <p:nvSpPr>
          <p:cNvPr name="TextBox 26" id="26"/>
          <p:cNvSpPr txBox="true"/>
          <p:nvPr/>
        </p:nvSpPr>
        <p:spPr>
          <a:xfrm rot="0">
            <a:off x="12652772" y="6429922"/>
            <a:ext cx="4167875" cy="2101850"/>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 etuer adipiscing elit. Aenean commo do ligula eget dolor. Aenean massa. Cum sociis natoque penatibusmag nis dis parturient montes anasce ridiculus mus onec quam .</a:t>
            </a:r>
          </a:p>
        </p:txBody>
      </p:sp>
      <p:sp>
        <p:nvSpPr>
          <p:cNvPr name="TextBox 27" id="27"/>
          <p:cNvSpPr txBox="true"/>
          <p:nvPr/>
        </p:nvSpPr>
        <p:spPr>
          <a:xfrm rot="0">
            <a:off x="1462934" y="5896522"/>
            <a:ext cx="3128621" cy="266700"/>
          </a:xfrm>
          <a:prstGeom prst="rect">
            <a:avLst/>
          </a:prstGeom>
        </p:spPr>
        <p:txBody>
          <a:bodyPr anchor="t" rtlCol="false" tIns="0" lIns="0" bIns="0" rIns="0">
            <a:spAutoFit/>
          </a:bodyPr>
          <a:lstStyle/>
          <a:p>
            <a:pPr algn="l">
              <a:lnSpc>
                <a:spcPts val="2160"/>
              </a:lnSpc>
            </a:pPr>
            <a:r>
              <a:rPr lang="en-US" sz="1800">
                <a:solidFill>
                  <a:srgbClr val="000000"/>
                </a:solidFill>
                <a:latin typeface="Proxima Nova"/>
                <a:ea typeface="Proxima Nova"/>
                <a:cs typeface="Proxima Nova"/>
                <a:sym typeface="Proxima Nova"/>
              </a:rPr>
              <a:t>(+27% from last period)</a:t>
            </a:r>
          </a:p>
        </p:txBody>
      </p:sp>
      <p:sp>
        <p:nvSpPr>
          <p:cNvPr name="TextBox 28" id="28"/>
          <p:cNvSpPr txBox="true"/>
          <p:nvPr/>
        </p:nvSpPr>
        <p:spPr>
          <a:xfrm rot="0">
            <a:off x="7060062" y="3983553"/>
            <a:ext cx="4167875"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$18.523</a:t>
            </a:r>
          </a:p>
        </p:txBody>
      </p:sp>
      <p:sp>
        <p:nvSpPr>
          <p:cNvPr name="TextBox 29" id="29"/>
          <p:cNvSpPr txBox="true"/>
          <p:nvPr/>
        </p:nvSpPr>
        <p:spPr>
          <a:xfrm rot="0">
            <a:off x="7060062" y="5496472"/>
            <a:ext cx="1944152"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Liabilities</a:t>
            </a:r>
          </a:p>
        </p:txBody>
      </p:sp>
      <p:grpSp>
        <p:nvGrpSpPr>
          <p:cNvPr name="Group 30" id="30"/>
          <p:cNvGrpSpPr/>
          <p:nvPr/>
        </p:nvGrpSpPr>
        <p:grpSpPr>
          <a:xfrm rot="0">
            <a:off x="7060062" y="5295704"/>
            <a:ext cx="1136249" cy="111837"/>
            <a:chOff x="0" y="0"/>
            <a:chExt cx="250160" cy="24622"/>
          </a:xfrm>
        </p:grpSpPr>
        <p:sp>
          <p:nvSpPr>
            <p:cNvPr name="Freeform 31" id="31"/>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32" id="32"/>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33" id="33"/>
          <p:cNvSpPr txBox="true"/>
          <p:nvPr/>
        </p:nvSpPr>
        <p:spPr>
          <a:xfrm rot="0">
            <a:off x="7060062" y="5896522"/>
            <a:ext cx="3128621" cy="266700"/>
          </a:xfrm>
          <a:prstGeom prst="rect">
            <a:avLst/>
          </a:prstGeom>
        </p:spPr>
        <p:txBody>
          <a:bodyPr anchor="t" rtlCol="false" tIns="0" lIns="0" bIns="0" rIns="0">
            <a:spAutoFit/>
          </a:bodyPr>
          <a:lstStyle/>
          <a:p>
            <a:pPr algn="l">
              <a:lnSpc>
                <a:spcPts val="2160"/>
              </a:lnSpc>
            </a:pPr>
            <a:r>
              <a:rPr lang="en-US" sz="1800">
                <a:solidFill>
                  <a:srgbClr val="000000"/>
                </a:solidFill>
                <a:latin typeface="Proxima Nova"/>
                <a:ea typeface="Proxima Nova"/>
                <a:cs typeface="Proxima Nova"/>
                <a:sym typeface="Proxima Nova"/>
              </a:rPr>
              <a:t>(+27% from last period)</a:t>
            </a:r>
          </a:p>
        </p:txBody>
      </p:sp>
      <p:sp>
        <p:nvSpPr>
          <p:cNvPr name="TextBox 34" id="34"/>
          <p:cNvSpPr txBox="true"/>
          <p:nvPr/>
        </p:nvSpPr>
        <p:spPr>
          <a:xfrm rot="0">
            <a:off x="12657191" y="3983553"/>
            <a:ext cx="4167875"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$23.500</a:t>
            </a:r>
          </a:p>
        </p:txBody>
      </p:sp>
      <p:sp>
        <p:nvSpPr>
          <p:cNvPr name="TextBox 35" id="35"/>
          <p:cNvSpPr txBox="true"/>
          <p:nvPr/>
        </p:nvSpPr>
        <p:spPr>
          <a:xfrm rot="0">
            <a:off x="12657191" y="5496472"/>
            <a:ext cx="1944152"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Equity</a:t>
            </a:r>
          </a:p>
        </p:txBody>
      </p:sp>
      <p:grpSp>
        <p:nvGrpSpPr>
          <p:cNvPr name="Group 36" id="36"/>
          <p:cNvGrpSpPr/>
          <p:nvPr/>
        </p:nvGrpSpPr>
        <p:grpSpPr>
          <a:xfrm rot="0">
            <a:off x="12657191" y="5295704"/>
            <a:ext cx="1136249" cy="111837"/>
            <a:chOff x="0" y="0"/>
            <a:chExt cx="250160" cy="24622"/>
          </a:xfrm>
        </p:grpSpPr>
        <p:sp>
          <p:nvSpPr>
            <p:cNvPr name="Freeform 37" id="37"/>
            <p:cNvSpPr/>
            <p:nvPr/>
          </p:nvSpPr>
          <p:spPr>
            <a:xfrm flipH="false" flipV="false" rot="0">
              <a:off x="0" y="0"/>
              <a:ext cx="250160" cy="24622"/>
            </a:xfrm>
            <a:custGeom>
              <a:avLst/>
              <a:gdLst/>
              <a:ahLst/>
              <a:cxnLst/>
              <a:rect r="r" b="b" t="t" l="l"/>
              <a:pathLst>
                <a:path h="24622" w="250160">
                  <a:moveTo>
                    <a:pt x="0" y="0"/>
                  </a:moveTo>
                  <a:lnTo>
                    <a:pt x="250160" y="0"/>
                  </a:lnTo>
                  <a:lnTo>
                    <a:pt x="250160" y="24622"/>
                  </a:lnTo>
                  <a:lnTo>
                    <a:pt x="0" y="24622"/>
                  </a:lnTo>
                  <a:close/>
                </a:path>
              </a:pathLst>
            </a:custGeom>
            <a:solidFill>
              <a:srgbClr val="C7ED2E"/>
            </a:solidFill>
          </p:spPr>
        </p:sp>
        <p:sp>
          <p:nvSpPr>
            <p:cNvPr name="TextBox 38" id="38"/>
            <p:cNvSpPr txBox="true"/>
            <p:nvPr/>
          </p:nvSpPr>
          <p:spPr>
            <a:xfrm>
              <a:off x="0" y="-38100"/>
              <a:ext cx="250160" cy="62722"/>
            </a:xfrm>
            <a:prstGeom prst="rect">
              <a:avLst/>
            </a:prstGeom>
          </p:spPr>
          <p:txBody>
            <a:bodyPr anchor="ctr" rtlCol="false" tIns="60771" lIns="60771" bIns="60771" rIns="60771"/>
            <a:lstStyle/>
            <a:p>
              <a:pPr algn="ctr">
                <a:lnSpc>
                  <a:spcPts val="2659"/>
                </a:lnSpc>
                <a:spcBef>
                  <a:spcPct val="0"/>
                </a:spcBef>
              </a:pPr>
            </a:p>
          </p:txBody>
        </p:sp>
      </p:grpSp>
      <p:sp>
        <p:nvSpPr>
          <p:cNvPr name="TextBox 39" id="39"/>
          <p:cNvSpPr txBox="true"/>
          <p:nvPr/>
        </p:nvSpPr>
        <p:spPr>
          <a:xfrm rot="0">
            <a:off x="12657191" y="5896522"/>
            <a:ext cx="3128621" cy="266700"/>
          </a:xfrm>
          <a:prstGeom prst="rect">
            <a:avLst/>
          </a:prstGeom>
        </p:spPr>
        <p:txBody>
          <a:bodyPr anchor="t" rtlCol="false" tIns="0" lIns="0" bIns="0" rIns="0">
            <a:spAutoFit/>
          </a:bodyPr>
          <a:lstStyle/>
          <a:p>
            <a:pPr algn="l">
              <a:lnSpc>
                <a:spcPts val="2160"/>
              </a:lnSpc>
            </a:pPr>
            <a:r>
              <a:rPr lang="en-US" sz="1800">
                <a:solidFill>
                  <a:srgbClr val="000000"/>
                </a:solidFill>
                <a:latin typeface="Proxima Nova"/>
                <a:ea typeface="Proxima Nova"/>
                <a:cs typeface="Proxima Nova"/>
                <a:sym typeface="Proxima Nova"/>
              </a:rPr>
              <a:t>(+27% from last period)</a:t>
            </a:r>
          </a:p>
        </p:txBody>
      </p:sp>
      <p:sp>
        <p:nvSpPr>
          <p:cNvPr name="Freeform 40" id="40"/>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42" id="42"/>
          <p:cNvSpPr/>
          <p:nvPr/>
        </p:nvSpPr>
        <p:spPr>
          <a:xfrm flipH="false" flipV="false" rot="0">
            <a:off x="17689809" y="7697248"/>
            <a:ext cx="13302458" cy="7083559"/>
          </a:xfrm>
          <a:custGeom>
            <a:avLst/>
            <a:gdLst/>
            <a:ahLst/>
            <a:cxnLst/>
            <a:rect r="r" b="b" t="t" l="l"/>
            <a:pathLst>
              <a:path h="7083559" w="13302458">
                <a:moveTo>
                  <a:pt x="0" y="0"/>
                </a:moveTo>
                <a:lnTo>
                  <a:pt x="13302459" y="0"/>
                </a:lnTo>
                <a:lnTo>
                  <a:pt x="13302459" y="7083559"/>
                </a:lnTo>
                <a:lnTo>
                  <a:pt x="0" y="7083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38034"/>
            <a:ext cx="3316438" cy="620017"/>
            <a:chOff x="0" y="0"/>
            <a:chExt cx="730156" cy="136505"/>
          </a:xfrm>
        </p:grpSpPr>
        <p:sp>
          <p:nvSpPr>
            <p:cNvPr name="Freeform 3" id="3"/>
            <p:cNvSpPr/>
            <p:nvPr/>
          </p:nvSpPr>
          <p:spPr>
            <a:xfrm flipH="false" flipV="false" rot="0">
              <a:off x="0" y="0"/>
              <a:ext cx="730156" cy="136505"/>
            </a:xfrm>
            <a:custGeom>
              <a:avLst/>
              <a:gdLst/>
              <a:ahLst/>
              <a:cxnLst/>
              <a:rect r="r" b="b" t="t" l="l"/>
              <a:pathLst>
                <a:path h="136505" w="730156">
                  <a:moveTo>
                    <a:pt x="0" y="0"/>
                  </a:moveTo>
                  <a:lnTo>
                    <a:pt x="730156" y="0"/>
                  </a:lnTo>
                  <a:lnTo>
                    <a:pt x="730156" y="136505"/>
                  </a:lnTo>
                  <a:lnTo>
                    <a:pt x="0" y="136505"/>
                  </a:lnTo>
                  <a:close/>
                </a:path>
              </a:pathLst>
            </a:custGeom>
            <a:solidFill>
              <a:srgbClr val="C7ED2E"/>
            </a:solidFill>
          </p:spPr>
        </p:sp>
        <p:sp>
          <p:nvSpPr>
            <p:cNvPr name="TextBox 4" id="4"/>
            <p:cNvSpPr txBox="true"/>
            <p:nvPr/>
          </p:nvSpPr>
          <p:spPr>
            <a:xfrm>
              <a:off x="0" y="-38100"/>
              <a:ext cx="730156" cy="174605"/>
            </a:xfrm>
            <a:prstGeom prst="rect">
              <a:avLst/>
            </a:prstGeom>
          </p:spPr>
          <p:txBody>
            <a:bodyPr anchor="ctr" rtlCol="false" tIns="60771" lIns="60771" bIns="60771" rIns="60771"/>
            <a:lstStyle/>
            <a:p>
              <a:pPr algn="ctr">
                <a:lnSpc>
                  <a:spcPts val="2659"/>
                </a:lnSpc>
                <a:spcBef>
                  <a:spcPct val="0"/>
                </a:spcBef>
              </a:pPr>
            </a:p>
          </p:txBody>
        </p:sp>
      </p:grpSp>
      <p:grpSp>
        <p:nvGrpSpPr>
          <p:cNvPr name="Group 5" id="5"/>
          <p:cNvGrpSpPr/>
          <p:nvPr/>
        </p:nvGrpSpPr>
        <p:grpSpPr>
          <a:xfrm rot="0">
            <a:off x="5338080" y="888846"/>
            <a:ext cx="4978051" cy="1138411"/>
            <a:chOff x="0" y="0"/>
            <a:chExt cx="1095982" cy="250636"/>
          </a:xfrm>
        </p:grpSpPr>
        <p:sp>
          <p:nvSpPr>
            <p:cNvPr name="Freeform 6" id="6"/>
            <p:cNvSpPr/>
            <p:nvPr/>
          </p:nvSpPr>
          <p:spPr>
            <a:xfrm flipH="false" flipV="false" rot="0">
              <a:off x="0" y="0"/>
              <a:ext cx="1095982" cy="250636"/>
            </a:xfrm>
            <a:custGeom>
              <a:avLst/>
              <a:gdLst/>
              <a:ahLst/>
              <a:cxnLst/>
              <a:rect r="r" b="b" t="t" l="l"/>
              <a:pathLst>
                <a:path h="250636" w="1095982">
                  <a:moveTo>
                    <a:pt x="0" y="0"/>
                  </a:moveTo>
                  <a:lnTo>
                    <a:pt x="1095982" y="0"/>
                  </a:lnTo>
                  <a:lnTo>
                    <a:pt x="1095982" y="250636"/>
                  </a:lnTo>
                  <a:lnTo>
                    <a:pt x="0" y="250636"/>
                  </a:lnTo>
                  <a:close/>
                </a:path>
              </a:pathLst>
            </a:custGeom>
            <a:solidFill>
              <a:srgbClr val="000000">
                <a:alpha val="0"/>
              </a:srgbClr>
            </a:solidFill>
            <a:ln w="19050" cap="sq">
              <a:solidFill>
                <a:srgbClr val="000000"/>
              </a:solidFill>
              <a:prstDash val="dash"/>
              <a:miter/>
            </a:ln>
          </p:spPr>
        </p:sp>
        <p:sp>
          <p:nvSpPr>
            <p:cNvPr name="TextBox 7" id="7"/>
            <p:cNvSpPr txBox="true"/>
            <p:nvPr/>
          </p:nvSpPr>
          <p:spPr>
            <a:xfrm>
              <a:off x="0" y="-38100"/>
              <a:ext cx="1095982" cy="288736"/>
            </a:xfrm>
            <a:prstGeom prst="rect">
              <a:avLst/>
            </a:prstGeom>
          </p:spPr>
          <p:txBody>
            <a:bodyPr anchor="ctr" rtlCol="false" tIns="60771" lIns="60771" bIns="60771" rIns="60771"/>
            <a:lstStyle/>
            <a:p>
              <a:pPr algn="ctr">
                <a:lnSpc>
                  <a:spcPts val="2659"/>
                </a:lnSpc>
                <a:spcBef>
                  <a:spcPct val="0"/>
                </a:spcBef>
              </a:pPr>
            </a:p>
          </p:txBody>
        </p:sp>
      </p:grpSp>
      <p:sp>
        <p:nvSpPr>
          <p:cNvPr name="TextBox 8" id="8"/>
          <p:cNvSpPr txBox="true"/>
          <p:nvPr/>
        </p:nvSpPr>
        <p:spPr>
          <a:xfrm rot="0">
            <a:off x="1141013" y="990434"/>
            <a:ext cx="9010913" cy="914292"/>
          </a:xfrm>
          <a:prstGeom prst="rect">
            <a:avLst/>
          </a:prstGeom>
        </p:spPr>
        <p:txBody>
          <a:bodyPr anchor="t" rtlCol="false" tIns="0" lIns="0" bIns="0" rIns="0">
            <a:spAutoFit/>
          </a:bodyPr>
          <a:lstStyle/>
          <a:p>
            <a:pPr algn="l">
              <a:lnSpc>
                <a:spcPts val="7200"/>
              </a:lnSpc>
            </a:pPr>
            <a:r>
              <a:rPr lang="en-US" sz="6000" b="true">
                <a:solidFill>
                  <a:srgbClr val="000000"/>
                </a:solidFill>
                <a:latin typeface="Montserrat Bold"/>
                <a:ea typeface="Montserrat Bold"/>
                <a:cs typeface="Montserrat Bold"/>
                <a:sym typeface="Montserrat Bold"/>
              </a:rPr>
              <a:t>Cash Flow Statement</a:t>
            </a:r>
          </a:p>
        </p:txBody>
      </p:sp>
      <p:sp>
        <p:nvSpPr>
          <p:cNvPr name="TextBox 9" id="9"/>
          <p:cNvSpPr txBox="true"/>
          <p:nvPr/>
        </p:nvSpPr>
        <p:spPr>
          <a:xfrm rot="0">
            <a:off x="1141013" y="2286994"/>
            <a:ext cx="4197067"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As of January , 2023</a:t>
            </a:r>
          </a:p>
        </p:txBody>
      </p:sp>
      <p:sp>
        <p:nvSpPr>
          <p:cNvPr name="AutoShape 10" id="10"/>
          <p:cNvSpPr/>
          <p:nvPr/>
        </p:nvSpPr>
        <p:spPr>
          <a:xfrm flipV="true">
            <a:off x="5673159" y="2491781"/>
            <a:ext cx="4377465" cy="0"/>
          </a:xfrm>
          <a:prstGeom prst="line">
            <a:avLst/>
          </a:prstGeom>
          <a:ln cap="flat" w="57150">
            <a:solidFill>
              <a:srgbClr val="C7ED2E"/>
            </a:solidFill>
            <a:prstDash val="solid"/>
            <a:headEnd type="none" len="sm" w="sm"/>
            <a:tailEnd type="none" len="sm" w="sm"/>
          </a:ln>
        </p:spPr>
      </p:sp>
      <p:pic>
        <p:nvPicPr>
          <p:cNvPr name="Picture 11" id="11"/>
          <p:cNvPicPr>
            <a:picLocks noChangeAspect="true"/>
          </p:cNvPicPr>
          <p:nvPr/>
        </p:nvPicPr>
        <p:blipFill>
          <a:blip r:embed="rId2"/>
          <a:stretch>
            <a:fillRect/>
          </a:stretch>
        </p:blipFill>
        <p:spPr>
          <a:xfrm rot="0">
            <a:off x="217170" y="3332839"/>
            <a:ext cx="9738360" cy="5009365"/>
          </a:xfrm>
          <a:prstGeom prst="rect">
            <a:avLst/>
          </a:prstGeom>
        </p:spPr>
      </p:pic>
      <p:grpSp>
        <p:nvGrpSpPr>
          <p:cNvPr name="Group 12" id="12"/>
          <p:cNvGrpSpPr/>
          <p:nvPr/>
        </p:nvGrpSpPr>
        <p:grpSpPr>
          <a:xfrm rot="0">
            <a:off x="1028700" y="3291185"/>
            <a:ext cx="398818" cy="306193"/>
            <a:chOff x="0" y="0"/>
            <a:chExt cx="87805" cy="67412"/>
          </a:xfrm>
        </p:grpSpPr>
        <p:sp>
          <p:nvSpPr>
            <p:cNvPr name="Freeform 13" id="13"/>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000000"/>
            </a:solidFill>
          </p:spPr>
        </p:sp>
        <p:sp>
          <p:nvSpPr>
            <p:cNvPr name="TextBox 14" id="14"/>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sp>
        <p:nvSpPr>
          <p:cNvPr name="TextBox 15" id="15"/>
          <p:cNvSpPr txBox="true"/>
          <p:nvPr/>
        </p:nvSpPr>
        <p:spPr>
          <a:xfrm rot="0">
            <a:off x="1542597" y="3268069"/>
            <a:ext cx="5211785"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Operations</a:t>
            </a:r>
          </a:p>
        </p:txBody>
      </p:sp>
      <p:sp>
        <p:nvSpPr>
          <p:cNvPr name="TextBox 16" id="16"/>
          <p:cNvSpPr txBox="true"/>
          <p:nvPr/>
        </p:nvSpPr>
        <p:spPr>
          <a:xfrm rot="0">
            <a:off x="1028700" y="8271148"/>
            <a:ext cx="7801454" cy="1044575"/>
          </a:xfrm>
          <a:prstGeom prst="rect">
            <a:avLst/>
          </a:prstGeom>
        </p:spPr>
        <p:txBody>
          <a:bodyPr anchor="t" rtlCol="false" tIns="0" lIns="0" bIns="0" rIns="0">
            <a:spAutoFit/>
          </a:bodyPr>
          <a:lstStyle/>
          <a:p>
            <a:pPr algn="l">
              <a:lnSpc>
                <a:spcPts val="2799"/>
              </a:lnSpc>
            </a:pPr>
            <a:r>
              <a:rPr lang="en-US" sz="1999">
                <a:solidFill>
                  <a:srgbClr val="000000"/>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a:t>
            </a:r>
          </a:p>
        </p:txBody>
      </p:sp>
      <p:sp>
        <p:nvSpPr>
          <p:cNvPr name="TextBox 17" id="17"/>
          <p:cNvSpPr txBox="true"/>
          <p:nvPr/>
        </p:nvSpPr>
        <p:spPr>
          <a:xfrm rot="0">
            <a:off x="1028700" y="7890148"/>
            <a:ext cx="3753528"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Important Notes</a:t>
            </a:r>
          </a:p>
        </p:txBody>
      </p:sp>
      <p:pic>
        <p:nvPicPr>
          <p:cNvPr name="Picture 18" id="18"/>
          <p:cNvPicPr>
            <a:picLocks noChangeAspect="true"/>
          </p:cNvPicPr>
          <p:nvPr/>
        </p:nvPicPr>
        <p:blipFill>
          <a:blip r:embed="rId3"/>
          <a:stretch>
            <a:fillRect/>
          </a:stretch>
        </p:blipFill>
        <p:spPr>
          <a:xfrm rot="0">
            <a:off x="10163018" y="2279964"/>
            <a:ext cx="7685310" cy="3622257"/>
          </a:xfrm>
          <a:prstGeom prst="rect">
            <a:avLst/>
          </a:prstGeom>
        </p:spPr>
      </p:pic>
      <p:grpSp>
        <p:nvGrpSpPr>
          <p:cNvPr name="Group 19" id="19"/>
          <p:cNvGrpSpPr/>
          <p:nvPr/>
        </p:nvGrpSpPr>
        <p:grpSpPr>
          <a:xfrm rot="0">
            <a:off x="10867320" y="2310110"/>
            <a:ext cx="398818" cy="306193"/>
            <a:chOff x="0" y="0"/>
            <a:chExt cx="87805" cy="67412"/>
          </a:xfrm>
        </p:grpSpPr>
        <p:sp>
          <p:nvSpPr>
            <p:cNvPr name="Freeform 20" id="20"/>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000000"/>
            </a:solidFill>
          </p:spPr>
        </p:sp>
        <p:sp>
          <p:nvSpPr>
            <p:cNvPr name="TextBox 21" id="21"/>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2" id="22"/>
          <p:cNvSpPr txBox="true"/>
          <p:nvPr/>
        </p:nvSpPr>
        <p:spPr>
          <a:xfrm rot="0">
            <a:off x="11381217" y="2286994"/>
            <a:ext cx="2624456" cy="36182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Financing</a:t>
            </a:r>
          </a:p>
        </p:txBody>
      </p:sp>
      <p:pic>
        <p:nvPicPr>
          <p:cNvPr name="Picture 23" id="23"/>
          <p:cNvPicPr>
            <a:picLocks noChangeAspect="true"/>
          </p:cNvPicPr>
          <p:nvPr/>
        </p:nvPicPr>
        <p:blipFill>
          <a:blip r:embed="rId4"/>
          <a:stretch>
            <a:fillRect/>
          </a:stretch>
        </p:blipFill>
        <p:spPr>
          <a:xfrm rot="0">
            <a:off x="10165875" y="6081877"/>
            <a:ext cx="7651020" cy="3616542"/>
          </a:xfrm>
          <a:prstGeom prst="rect">
            <a:avLst/>
          </a:prstGeom>
        </p:spPr>
      </p:pic>
      <p:grpSp>
        <p:nvGrpSpPr>
          <p:cNvPr name="Group 24" id="24"/>
          <p:cNvGrpSpPr/>
          <p:nvPr/>
        </p:nvGrpSpPr>
        <p:grpSpPr>
          <a:xfrm rot="0">
            <a:off x="10867320" y="6113520"/>
            <a:ext cx="398818" cy="306193"/>
            <a:chOff x="0" y="0"/>
            <a:chExt cx="87805" cy="67412"/>
          </a:xfrm>
        </p:grpSpPr>
        <p:sp>
          <p:nvSpPr>
            <p:cNvPr name="Freeform 25" id="25"/>
            <p:cNvSpPr/>
            <p:nvPr/>
          </p:nvSpPr>
          <p:spPr>
            <a:xfrm flipH="false" flipV="false" rot="0">
              <a:off x="0" y="0"/>
              <a:ext cx="87805" cy="67412"/>
            </a:xfrm>
            <a:custGeom>
              <a:avLst/>
              <a:gdLst/>
              <a:ahLst/>
              <a:cxnLst/>
              <a:rect r="r" b="b" t="t" l="l"/>
              <a:pathLst>
                <a:path h="67412" w="87805">
                  <a:moveTo>
                    <a:pt x="0" y="0"/>
                  </a:moveTo>
                  <a:lnTo>
                    <a:pt x="87805" y="0"/>
                  </a:lnTo>
                  <a:lnTo>
                    <a:pt x="87805" y="67412"/>
                  </a:lnTo>
                  <a:lnTo>
                    <a:pt x="0" y="67412"/>
                  </a:lnTo>
                  <a:close/>
                </a:path>
              </a:pathLst>
            </a:custGeom>
            <a:solidFill>
              <a:srgbClr val="000000"/>
            </a:solidFill>
          </p:spPr>
        </p:sp>
        <p:sp>
          <p:nvSpPr>
            <p:cNvPr name="TextBox 26" id="26"/>
            <p:cNvSpPr txBox="true"/>
            <p:nvPr/>
          </p:nvSpPr>
          <p:spPr>
            <a:xfrm>
              <a:off x="0" y="-38100"/>
              <a:ext cx="87805" cy="105512"/>
            </a:xfrm>
            <a:prstGeom prst="rect">
              <a:avLst/>
            </a:prstGeom>
          </p:spPr>
          <p:txBody>
            <a:bodyPr anchor="ctr" rtlCol="false" tIns="60771" lIns="60771" bIns="60771" rIns="60771"/>
            <a:lstStyle/>
            <a:p>
              <a:pPr algn="ctr">
                <a:lnSpc>
                  <a:spcPts val="2659"/>
                </a:lnSpc>
                <a:spcBef>
                  <a:spcPct val="0"/>
                </a:spcBef>
              </a:pPr>
            </a:p>
          </p:txBody>
        </p:sp>
      </p:grpSp>
      <p:sp>
        <p:nvSpPr>
          <p:cNvPr name="TextBox 27" id="27"/>
          <p:cNvSpPr txBox="true"/>
          <p:nvPr/>
        </p:nvSpPr>
        <p:spPr>
          <a:xfrm rot="0">
            <a:off x="11381217" y="6090404"/>
            <a:ext cx="2624456" cy="361950"/>
          </a:xfrm>
          <a:prstGeom prst="rect">
            <a:avLst/>
          </a:prstGeom>
        </p:spPr>
        <p:txBody>
          <a:bodyPr anchor="t" rtlCol="false" tIns="0" lIns="0" bIns="0" rIns="0">
            <a:spAutoFit/>
          </a:bodyPr>
          <a:lstStyle/>
          <a:p>
            <a:pPr algn="l">
              <a:lnSpc>
                <a:spcPts val="2999"/>
              </a:lnSpc>
            </a:pPr>
            <a:r>
              <a:rPr lang="en-US" sz="2499" b="true">
                <a:solidFill>
                  <a:srgbClr val="000000"/>
                </a:solidFill>
                <a:latin typeface="Montserrat Bold"/>
                <a:ea typeface="Montserrat Bold"/>
                <a:cs typeface="Montserrat Bold"/>
                <a:sym typeface="Montserrat Bold"/>
              </a:rPr>
              <a:t>Investment</a:t>
            </a:r>
          </a:p>
        </p:txBody>
      </p:sp>
      <p:sp>
        <p:nvSpPr>
          <p:cNvPr name="Freeform 28" id="28"/>
          <p:cNvSpPr/>
          <p:nvPr/>
        </p:nvSpPr>
        <p:spPr>
          <a:xfrm flipH="false" flipV="false" rot="0">
            <a:off x="14312648" y="647368"/>
            <a:ext cx="275512" cy="381332"/>
          </a:xfrm>
          <a:custGeom>
            <a:avLst/>
            <a:gdLst/>
            <a:ahLst/>
            <a:cxnLst/>
            <a:rect r="r" b="b" t="t" l="l"/>
            <a:pathLst>
              <a:path h="381332" w="275512">
                <a:moveTo>
                  <a:pt x="0" y="0"/>
                </a:moveTo>
                <a:lnTo>
                  <a:pt x="275513" y="0"/>
                </a:lnTo>
                <a:lnTo>
                  <a:pt x="275513" y="381332"/>
                </a:lnTo>
                <a:lnTo>
                  <a:pt x="0" y="381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14691490" y="685634"/>
            <a:ext cx="2998320" cy="304764"/>
          </a:xfrm>
          <a:prstGeom prst="rect">
            <a:avLst/>
          </a:prstGeom>
        </p:spPr>
        <p:txBody>
          <a:bodyPr anchor="t" rtlCol="false" tIns="0" lIns="0" bIns="0" rIns="0">
            <a:spAutoFit/>
          </a:bodyPr>
          <a:lstStyle/>
          <a:p>
            <a:pPr algn="l">
              <a:lnSpc>
                <a:spcPts val="2400"/>
              </a:lnSpc>
            </a:pPr>
            <a:r>
              <a:rPr lang="en-US" sz="2000" b="true">
                <a:solidFill>
                  <a:srgbClr val="000000"/>
                </a:solidFill>
                <a:latin typeface="Montserrat Bold"/>
                <a:ea typeface="Montserrat Bold"/>
                <a:cs typeface="Montserrat Bold"/>
                <a:sym typeface="Montserrat Bold"/>
              </a:rPr>
              <a:t>Rimberio Company</a:t>
            </a:r>
          </a:p>
        </p:txBody>
      </p:sp>
      <p:sp>
        <p:nvSpPr>
          <p:cNvPr name="Freeform 30" id="30"/>
          <p:cNvSpPr/>
          <p:nvPr/>
        </p:nvSpPr>
        <p:spPr>
          <a:xfrm flipH="false" flipV="false" rot="0">
            <a:off x="15623227" y="9653836"/>
            <a:ext cx="13302458" cy="7083559"/>
          </a:xfrm>
          <a:custGeom>
            <a:avLst/>
            <a:gdLst/>
            <a:ahLst/>
            <a:cxnLst/>
            <a:rect r="r" b="b" t="t" l="l"/>
            <a:pathLst>
              <a:path h="7083559" w="13302458">
                <a:moveTo>
                  <a:pt x="0" y="0"/>
                </a:moveTo>
                <a:lnTo>
                  <a:pt x="13302458" y="0"/>
                </a:lnTo>
                <a:lnTo>
                  <a:pt x="13302458" y="7083559"/>
                </a:lnTo>
                <a:lnTo>
                  <a:pt x="0" y="7083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DAG8Dae_fZk</dc:identifier>
  <dcterms:modified xsi:type="dcterms:W3CDTF">2011-08-01T06:04:30Z</dcterms:modified>
  <cp:revision>1</cp:revision>
  <dc:title>White Green Minimalist Financial Report Presentation</dc:title>
</cp:coreProperties>
</file>